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87" r:id="rId4"/>
    <p:sldId id="288" r:id="rId5"/>
    <p:sldId id="289" r:id="rId6"/>
    <p:sldId id="290" r:id="rId7"/>
    <p:sldId id="273" r:id="rId8"/>
    <p:sldId id="274" r:id="rId9"/>
    <p:sldId id="261" r:id="rId10"/>
    <p:sldId id="275" r:id="rId11"/>
    <p:sldId id="291" r:id="rId12"/>
    <p:sldId id="267" r:id="rId13"/>
    <p:sldId id="277" r:id="rId14"/>
    <p:sldId id="280" r:id="rId15"/>
    <p:sldId id="282" r:id="rId16"/>
    <p:sldId id="283" r:id="rId17"/>
    <p:sldId id="259" r:id="rId18"/>
    <p:sldId id="268" r:id="rId19"/>
    <p:sldId id="276" r:id="rId20"/>
    <p:sldId id="284" r:id="rId21"/>
    <p:sldId id="285" r:id="rId22"/>
    <p:sldId id="270" r:id="rId23"/>
    <p:sldId id="272" r:id="rId24"/>
    <p:sldId id="269" r:id="rId25"/>
    <p:sldId id="279" r:id="rId26"/>
    <p:sldId id="265" r:id="rId27"/>
  </p:sldIdLst>
  <p:sldSz cx="9144000" cy="6858000" type="screen4x3"/>
  <p:notesSz cx="6858000" cy="9144000"/>
  <p:defaultTextStyle>
    <a:defPPr>
      <a:defRPr lang="en-N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AF2AC517-1396-4797-8922-AAECED4BBE55}" type="slidenum">
              <a:rPr lang="en-NZ"/>
              <a:pPr>
                <a:defRPr/>
              </a:pPr>
              <a:t>‹#›</a:t>
            </a:fld>
            <a:endParaRPr lang="en-NZ"/>
          </a:p>
        </p:txBody>
      </p:sp>
    </p:spTree>
    <p:extLst>
      <p:ext uri="{BB962C8B-B14F-4D97-AF65-F5344CB8AC3E}">
        <p14:creationId xmlns:p14="http://schemas.microsoft.com/office/powerpoint/2010/main" val="2818891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041A73EF-4B46-4842-961F-8D61C2108B89}" type="slidenum">
              <a:rPr lang="en-NZ"/>
              <a:pPr>
                <a:defRPr/>
              </a:pPr>
              <a:t>‹#›</a:t>
            </a:fld>
            <a:endParaRPr lang="en-NZ"/>
          </a:p>
        </p:txBody>
      </p:sp>
    </p:spTree>
    <p:extLst>
      <p:ext uri="{BB962C8B-B14F-4D97-AF65-F5344CB8AC3E}">
        <p14:creationId xmlns:p14="http://schemas.microsoft.com/office/powerpoint/2010/main" val="125571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B6C268CA-A540-409C-8792-64DDAB0813CD}" type="slidenum">
              <a:rPr lang="en-NZ"/>
              <a:pPr>
                <a:defRPr/>
              </a:pPr>
              <a:t>‹#›</a:t>
            </a:fld>
            <a:endParaRPr lang="en-NZ"/>
          </a:p>
        </p:txBody>
      </p:sp>
    </p:spTree>
    <p:extLst>
      <p:ext uri="{BB962C8B-B14F-4D97-AF65-F5344CB8AC3E}">
        <p14:creationId xmlns:p14="http://schemas.microsoft.com/office/powerpoint/2010/main" val="4001201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NZ"/>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lipArt Placeholder 3"/>
          <p:cNvSpPr>
            <a:spLocks noGrp="1"/>
          </p:cNvSpPr>
          <p:nvPr>
            <p:ph type="clipArt" sz="half" idx="2"/>
          </p:nvPr>
        </p:nvSpPr>
        <p:spPr>
          <a:xfrm>
            <a:off x="4648200" y="1600200"/>
            <a:ext cx="4038600" cy="4525963"/>
          </a:xfrm>
        </p:spPr>
        <p:txBody>
          <a:bodyPr/>
          <a:lstStyle/>
          <a:p>
            <a:pPr lvl="0"/>
            <a:endParaRPr lang="en-NZ"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NZ"/>
          </a:p>
        </p:txBody>
      </p:sp>
      <p:sp>
        <p:nvSpPr>
          <p:cNvPr id="6" name="Rectangle 5"/>
          <p:cNvSpPr>
            <a:spLocks noGrp="1" noChangeArrowheads="1"/>
          </p:cNvSpPr>
          <p:nvPr>
            <p:ph type="ftr" sz="quarter" idx="11"/>
          </p:nvPr>
        </p:nvSpPr>
        <p:spPr>
          <a:ln/>
        </p:spPr>
        <p:txBody>
          <a:bodyPr/>
          <a:lstStyle>
            <a:lvl1pPr>
              <a:defRPr/>
            </a:lvl1pPr>
          </a:lstStyle>
          <a:p>
            <a:pPr>
              <a:defRPr/>
            </a:pPr>
            <a:endParaRPr lang="en-NZ"/>
          </a:p>
        </p:txBody>
      </p:sp>
      <p:sp>
        <p:nvSpPr>
          <p:cNvPr id="7" name="Rectangle 6"/>
          <p:cNvSpPr>
            <a:spLocks noGrp="1" noChangeArrowheads="1"/>
          </p:cNvSpPr>
          <p:nvPr>
            <p:ph type="sldNum" sz="quarter" idx="12"/>
          </p:nvPr>
        </p:nvSpPr>
        <p:spPr>
          <a:ln/>
        </p:spPr>
        <p:txBody>
          <a:bodyPr/>
          <a:lstStyle>
            <a:lvl1pPr>
              <a:defRPr/>
            </a:lvl1pPr>
          </a:lstStyle>
          <a:p>
            <a:pPr>
              <a:defRPr/>
            </a:pPr>
            <a:fld id="{0602501B-912B-4697-91E7-C4637F2F6E0C}" type="slidenum">
              <a:rPr lang="en-NZ"/>
              <a:pPr>
                <a:defRPr/>
              </a:pPr>
              <a:t>‹#›</a:t>
            </a:fld>
            <a:endParaRPr lang="en-NZ"/>
          </a:p>
        </p:txBody>
      </p:sp>
    </p:spTree>
    <p:extLst>
      <p:ext uri="{BB962C8B-B14F-4D97-AF65-F5344CB8AC3E}">
        <p14:creationId xmlns:p14="http://schemas.microsoft.com/office/powerpoint/2010/main" val="3554288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054447A5-13F4-4D90-B0CF-987FB46ECC42}" type="slidenum">
              <a:rPr lang="en-NZ"/>
              <a:pPr>
                <a:defRPr/>
              </a:pPr>
              <a:t>‹#›</a:t>
            </a:fld>
            <a:endParaRPr lang="en-NZ"/>
          </a:p>
        </p:txBody>
      </p:sp>
    </p:spTree>
    <p:extLst>
      <p:ext uri="{BB962C8B-B14F-4D97-AF65-F5344CB8AC3E}">
        <p14:creationId xmlns:p14="http://schemas.microsoft.com/office/powerpoint/2010/main" val="2022951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D5298672-519B-451A-BD71-DAB007B126E1}" type="slidenum">
              <a:rPr lang="en-NZ"/>
              <a:pPr>
                <a:defRPr/>
              </a:pPr>
              <a:t>‹#›</a:t>
            </a:fld>
            <a:endParaRPr lang="en-NZ"/>
          </a:p>
        </p:txBody>
      </p:sp>
    </p:spTree>
    <p:extLst>
      <p:ext uri="{BB962C8B-B14F-4D97-AF65-F5344CB8AC3E}">
        <p14:creationId xmlns:p14="http://schemas.microsoft.com/office/powerpoint/2010/main" val="758320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NZ"/>
          </a:p>
        </p:txBody>
      </p:sp>
      <p:sp>
        <p:nvSpPr>
          <p:cNvPr id="6" name="Rectangle 5"/>
          <p:cNvSpPr>
            <a:spLocks noGrp="1" noChangeArrowheads="1"/>
          </p:cNvSpPr>
          <p:nvPr>
            <p:ph type="ftr" sz="quarter" idx="11"/>
          </p:nvPr>
        </p:nvSpPr>
        <p:spPr>
          <a:ln/>
        </p:spPr>
        <p:txBody>
          <a:bodyPr/>
          <a:lstStyle>
            <a:lvl1pPr>
              <a:defRPr/>
            </a:lvl1pPr>
          </a:lstStyle>
          <a:p>
            <a:pPr>
              <a:defRPr/>
            </a:pPr>
            <a:endParaRPr lang="en-NZ"/>
          </a:p>
        </p:txBody>
      </p:sp>
      <p:sp>
        <p:nvSpPr>
          <p:cNvPr id="7" name="Rectangle 6"/>
          <p:cNvSpPr>
            <a:spLocks noGrp="1" noChangeArrowheads="1"/>
          </p:cNvSpPr>
          <p:nvPr>
            <p:ph type="sldNum" sz="quarter" idx="12"/>
          </p:nvPr>
        </p:nvSpPr>
        <p:spPr>
          <a:ln/>
        </p:spPr>
        <p:txBody>
          <a:bodyPr/>
          <a:lstStyle>
            <a:lvl1pPr>
              <a:defRPr/>
            </a:lvl1pPr>
          </a:lstStyle>
          <a:p>
            <a:pPr>
              <a:defRPr/>
            </a:pPr>
            <a:fld id="{C098436A-CAB4-48BA-933F-BDF9145EACA4}" type="slidenum">
              <a:rPr lang="en-NZ"/>
              <a:pPr>
                <a:defRPr/>
              </a:pPr>
              <a:t>‹#›</a:t>
            </a:fld>
            <a:endParaRPr lang="en-NZ"/>
          </a:p>
        </p:txBody>
      </p:sp>
    </p:spTree>
    <p:extLst>
      <p:ext uri="{BB962C8B-B14F-4D97-AF65-F5344CB8AC3E}">
        <p14:creationId xmlns:p14="http://schemas.microsoft.com/office/powerpoint/2010/main" val="1614359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4"/>
          <p:cNvSpPr>
            <a:spLocks noGrp="1" noChangeArrowheads="1"/>
          </p:cNvSpPr>
          <p:nvPr>
            <p:ph type="dt" sz="half" idx="10"/>
          </p:nvPr>
        </p:nvSpPr>
        <p:spPr>
          <a:ln/>
        </p:spPr>
        <p:txBody>
          <a:bodyPr/>
          <a:lstStyle>
            <a:lvl1pPr>
              <a:defRPr/>
            </a:lvl1pPr>
          </a:lstStyle>
          <a:p>
            <a:pPr>
              <a:defRPr/>
            </a:pPr>
            <a:endParaRPr lang="en-NZ"/>
          </a:p>
        </p:txBody>
      </p:sp>
      <p:sp>
        <p:nvSpPr>
          <p:cNvPr id="8" name="Rectangle 5"/>
          <p:cNvSpPr>
            <a:spLocks noGrp="1" noChangeArrowheads="1"/>
          </p:cNvSpPr>
          <p:nvPr>
            <p:ph type="ftr" sz="quarter" idx="11"/>
          </p:nvPr>
        </p:nvSpPr>
        <p:spPr>
          <a:ln/>
        </p:spPr>
        <p:txBody>
          <a:bodyPr/>
          <a:lstStyle>
            <a:lvl1pPr>
              <a:defRPr/>
            </a:lvl1pPr>
          </a:lstStyle>
          <a:p>
            <a:pPr>
              <a:defRPr/>
            </a:pPr>
            <a:endParaRPr lang="en-NZ"/>
          </a:p>
        </p:txBody>
      </p:sp>
      <p:sp>
        <p:nvSpPr>
          <p:cNvPr id="9" name="Rectangle 6"/>
          <p:cNvSpPr>
            <a:spLocks noGrp="1" noChangeArrowheads="1"/>
          </p:cNvSpPr>
          <p:nvPr>
            <p:ph type="sldNum" sz="quarter" idx="12"/>
          </p:nvPr>
        </p:nvSpPr>
        <p:spPr>
          <a:ln/>
        </p:spPr>
        <p:txBody>
          <a:bodyPr/>
          <a:lstStyle>
            <a:lvl1pPr>
              <a:defRPr/>
            </a:lvl1pPr>
          </a:lstStyle>
          <a:p>
            <a:pPr>
              <a:defRPr/>
            </a:pPr>
            <a:fld id="{3405B489-6C96-43C7-A2B1-3F664C0B709F}" type="slidenum">
              <a:rPr lang="en-NZ"/>
              <a:pPr>
                <a:defRPr/>
              </a:pPr>
              <a:t>‹#›</a:t>
            </a:fld>
            <a:endParaRPr lang="en-NZ"/>
          </a:p>
        </p:txBody>
      </p:sp>
    </p:spTree>
    <p:extLst>
      <p:ext uri="{BB962C8B-B14F-4D97-AF65-F5344CB8AC3E}">
        <p14:creationId xmlns:p14="http://schemas.microsoft.com/office/powerpoint/2010/main" val="973009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4"/>
          <p:cNvSpPr>
            <a:spLocks noGrp="1" noChangeArrowheads="1"/>
          </p:cNvSpPr>
          <p:nvPr>
            <p:ph type="dt" sz="half" idx="10"/>
          </p:nvPr>
        </p:nvSpPr>
        <p:spPr>
          <a:ln/>
        </p:spPr>
        <p:txBody>
          <a:bodyPr/>
          <a:lstStyle>
            <a:lvl1pPr>
              <a:defRPr/>
            </a:lvl1pPr>
          </a:lstStyle>
          <a:p>
            <a:pPr>
              <a:defRPr/>
            </a:pPr>
            <a:endParaRPr lang="en-NZ"/>
          </a:p>
        </p:txBody>
      </p:sp>
      <p:sp>
        <p:nvSpPr>
          <p:cNvPr id="4" name="Rectangle 5"/>
          <p:cNvSpPr>
            <a:spLocks noGrp="1" noChangeArrowheads="1"/>
          </p:cNvSpPr>
          <p:nvPr>
            <p:ph type="ftr" sz="quarter" idx="11"/>
          </p:nvPr>
        </p:nvSpPr>
        <p:spPr>
          <a:ln/>
        </p:spPr>
        <p:txBody>
          <a:bodyPr/>
          <a:lstStyle>
            <a:lvl1pPr>
              <a:defRPr/>
            </a:lvl1pPr>
          </a:lstStyle>
          <a:p>
            <a:pPr>
              <a:defRPr/>
            </a:pPr>
            <a:endParaRPr lang="en-NZ"/>
          </a:p>
        </p:txBody>
      </p:sp>
      <p:sp>
        <p:nvSpPr>
          <p:cNvPr id="5" name="Rectangle 6"/>
          <p:cNvSpPr>
            <a:spLocks noGrp="1" noChangeArrowheads="1"/>
          </p:cNvSpPr>
          <p:nvPr>
            <p:ph type="sldNum" sz="quarter" idx="12"/>
          </p:nvPr>
        </p:nvSpPr>
        <p:spPr>
          <a:ln/>
        </p:spPr>
        <p:txBody>
          <a:bodyPr/>
          <a:lstStyle>
            <a:lvl1pPr>
              <a:defRPr/>
            </a:lvl1pPr>
          </a:lstStyle>
          <a:p>
            <a:pPr>
              <a:defRPr/>
            </a:pPr>
            <a:fld id="{6BCD8B3A-4A06-48A5-9C09-3BE0E5BC3427}" type="slidenum">
              <a:rPr lang="en-NZ"/>
              <a:pPr>
                <a:defRPr/>
              </a:pPr>
              <a:t>‹#›</a:t>
            </a:fld>
            <a:endParaRPr lang="en-NZ"/>
          </a:p>
        </p:txBody>
      </p:sp>
    </p:spTree>
    <p:extLst>
      <p:ext uri="{BB962C8B-B14F-4D97-AF65-F5344CB8AC3E}">
        <p14:creationId xmlns:p14="http://schemas.microsoft.com/office/powerpoint/2010/main" val="1770181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NZ"/>
          </a:p>
        </p:txBody>
      </p:sp>
      <p:sp>
        <p:nvSpPr>
          <p:cNvPr id="3" name="Rectangle 5"/>
          <p:cNvSpPr>
            <a:spLocks noGrp="1" noChangeArrowheads="1"/>
          </p:cNvSpPr>
          <p:nvPr>
            <p:ph type="ftr" sz="quarter" idx="11"/>
          </p:nvPr>
        </p:nvSpPr>
        <p:spPr>
          <a:ln/>
        </p:spPr>
        <p:txBody>
          <a:bodyPr/>
          <a:lstStyle>
            <a:lvl1pPr>
              <a:defRPr/>
            </a:lvl1pPr>
          </a:lstStyle>
          <a:p>
            <a:pPr>
              <a:defRPr/>
            </a:pPr>
            <a:endParaRPr lang="en-NZ"/>
          </a:p>
        </p:txBody>
      </p:sp>
      <p:sp>
        <p:nvSpPr>
          <p:cNvPr id="4" name="Rectangle 6"/>
          <p:cNvSpPr>
            <a:spLocks noGrp="1" noChangeArrowheads="1"/>
          </p:cNvSpPr>
          <p:nvPr>
            <p:ph type="sldNum" sz="quarter" idx="12"/>
          </p:nvPr>
        </p:nvSpPr>
        <p:spPr>
          <a:ln/>
        </p:spPr>
        <p:txBody>
          <a:bodyPr/>
          <a:lstStyle>
            <a:lvl1pPr>
              <a:defRPr/>
            </a:lvl1pPr>
          </a:lstStyle>
          <a:p>
            <a:pPr>
              <a:defRPr/>
            </a:pPr>
            <a:fld id="{CB64477C-EDC6-4195-A49D-1ECBEEE43AB5}" type="slidenum">
              <a:rPr lang="en-NZ"/>
              <a:pPr>
                <a:defRPr/>
              </a:pPr>
              <a:t>‹#›</a:t>
            </a:fld>
            <a:endParaRPr lang="en-NZ"/>
          </a:p>
        </p:txBody>
      </p:sp>
    </p:spTree>
    <p:extLst>
      <p:ext uri="{BB962C8B-B14F-4D97-AF65-F5344CB8AC3E}">
        <p14:creationId xmlns:p14="http://schemas.microsoft.com/office/powerpoint/2010/main" val="2391442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NZ"/>
          </a:p>
        </p:txBody>
      </p:sp>
      <p:sp>
        <p:nvSpPr>
          <p:cNvPr id="6" name="Rectangle 5"/>
          <p:cNvSpPr>
            <a:spLocks noGrp="1" noChangeArrowheads="1"/>
          </p:cNvSpPr>
          <p:nvPr>
            <p:ph type="ftr" sz="quarter" idx="11"/>
          </p:nvPr>
        </p:nvSpPr>
        <p:spPr>
          <a:ln/>
        </p:spPr>
        <p:txBody>
          <a:bodyPr/>
          <a:lstStyle>
            <a:lvl1pPr>
              <a:defRPr/>
            </a:lvl1pPr>
          </a:lstStyle>
          <a:p>
            <a:pPr>
              <a:defRPr/>
            </a:pPr>
            <a:endParaRPr lang="en-NZ"/>
          </a:p>
        </p:txBody>
      </p:sp>
      <p:sp>
        <p:nvSpPr>
          <p:cNvPr id="7" name="Rectangle 6"/>
          <p:cNvSpPr>
            <a:spLocks noGrp="1" noChangeArrowheads="1"/>
          </p:cNvSpPr>
          <p:nvPr>
            <p:ph type="sldNum" sz="quarter" idx="12"/>
          </p:nvPr>
        </p:nvSpPr>
        <p:spPr>
          <a:ln/>
        </p:spPr>
        <p:txBody>
          <a:bodyPr/>
          <a:lstStyle>
            <a:lvl1pPr>
              <a:defRPr/>
            </a:lvl1pPr>
          </a:lstStyle>
          <a:p>
            <a:pPr>
              <a:defRPr/>
            </a:pPr>
            <a:fld id="{930343B7-D79A-4A6F-9A98-0307AB995D3F}" type="slidenum">
              <a:rPr lang="en-NZ"/>
              <a:pPr>
                <a:defRPr/>
              </a:pPr>
              <a:t>‹#›</a:t>
            </a:fld>
            <a:endParaRPr lang="en-NZ"/>
          </a:p>
        </p:txBody>
      </p:sp>
    </p:spTree>
    <p:extLst>
      <p:ext uri="{BB962C8B-B14F-4D97-AF65-F5344CB8AC3E}">
        <p14:creationId xmlns:p14="http://schemas.microsoft.com/office/powerpoint/2010/main" val="1155687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NZ"/>
          </a:p>
        </p:txBody>
      </p:sp>
      <p:sp>
        <p:nvSpPr>
          <p:cNvPr id="6" name="Rectangle 5"/>
          <p:cNvSpPr>
            <a:spLocks noGrp="1" noChangeArrowheads="1"/>
          </p:cNvSpPr>
          <p:nvPr>
            <p:ph type="ftr" sz="quarter" idx="11"/>
          </p:nvPr>
        </p:nvSpPr>
        <p:spPr>
          <a:ln/>
        </p:spPr>
        <p:txBody>
          <a:bodyPr/>
          <a:lstStyle>
            <a:lvl1pPr>
              <a:defRPr/>
            </a:lvl1pPr>
          </a:lstStyle>
          <a:p>
            <a:pPr>
              <a:defRPr/>
            </a:pPr>
            <a:endParaRPr lang="en-NZ"/>
          </a:p>
        </p:txBody>
      </p:sp>
      <p:sp>
        <p:nvSpPr>
          <p:cNvPr id="7" name="Rectangle 6"/>
          <p:cNvSpPr>
            <a:spLocks noGrp="1" noChangeArrowheads="1"/>
          </p:cNvSpPr>
          <p:nvPr>
            <p:ph type="sldNum" sz="quarter" idx="12"/>
          </p:nvPr>
        </p:nvSpPr>
        <p:spPr>
          <a:ln/>
        </p:spPr>
        <p:txBody>
          <a:bodyPr/>
          <a:lstStyle>
            <a:lvl1pPr>
              <a:defRPr/>
            </a:lvl1pPr>
          </a:lstStyle>
          <a:p>
            <a:pPr>
              <a:defRPr/>
            </a:pPr>
            <a:fld id="{7521C54D-A89B-4CC6-99E0-69FFAA909F2A}" type="slidenum">
              <a:rPr lang="en-NZ"/>
              <a:pPr>
                <a:defRPr/>
              </a:pPr>
              <a:t>‹#›</a:t>
            </a:fld>
            <a:endParaRPr lang="en-NZ"/>
          </a:p>
        </p:txBody>
      </p:sp>
    </p:spTree>
    <p:extLst>
      <p:ext uri="{BB962C8B-B14F-4D97-AF65-F5344CB8AC3E}">
        <p14:creationId xmlns:p14="http://schemas.microsoft.com/office/powerpoint/2010/main" val="3091611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CC">
                <a:alpha val="4902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NZ"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NZ" smtClean="0"/>
              <a:t>Click to edit Master text styles</a:t>
            </a:r>
          </a:p>
          <a:p>
            <a:pPr lvl="1"/>
            <a:r>
              <a:rPr lang="en-NZ" smtClean="0"/>
              <a:t>Second level</a:t>
            </a:r>
          </a:p>
          <a:p>
            <a:pPr lvl="2"/>
            <a:r>
              <a:rPr lang="en-NZ" smtClean="0"/>
              <a:t>Third level</a:t>
            </a:r>
          </a:p>
          <a:p>
            <a:pPr lvl="3"/>
            <a:r>
              <a:rPr lang="en-NZ" smtClean="0"/>
              <a:t>Fourth level</a:t>
            </a:r>
          </a:p>
          <a:p>
            <a:pPr lvl="4"/>
            <a:r>
              <a:rPr lang="en-NZ"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N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N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F51FE82-F706-4421-9CC9-7E1817ED7A7B}" type="slidenum">
              <a:rPr lang="en-NZ"/>
              <a:pPr>
                <a:defRPr/>
              </a:pPr>
              <a:t>‹#›</a:t>
            </a:fld>
            <a:endParaRPr lang="en-N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026"/>
                                        </p:tgtEl>
                                        <p:attrNameLst>
                                          <p:attrName>style.visibility</p:attrName>
                                        </p:attrNameLst>
                                      </p:cBhvr>
                                      <p:to>
                                        <p:strVal val="visible"/>
                                      </p:to>
                                    </p:set>
                                    <p:animEffect transition="in" filter="fade">
                                      <p:cBhvr>
                                        <p:cTn id="7" dur="1000">
                                          <p:stCondLst>
                                            <p:cond delay="0"/>
                                          </p:stCondLst>
                                        </p:cTn>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500">
                                          <p:stCondLst>
                                            <p:cond delay="0"/>
                                          </p:stCondLst>
                                        </p:cTn>
                                        <p:tgtEl>
                                          <p:spTgt spid="1027">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500">
                                          <p:stCondLst>
                                            <p:cond delay="0"/>
                                          </p:stCondLst>
                                        </p:cTn>
                                        <p:tgtEl>
                                          <p:spTgt spid="1027">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500">
                                          <p:stCondLst>
                                            <p:cond delay="0"/>
                                          </p:stCondLst>
                                        </p:cTn>
                                        <p:tgtEl>
                                          <p:spTgt spid="1027">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500">
                                          <p:stCondLst>
                                            <p:cond delay="0"/>
                                          </p:stCondLst>
                                        </p:cTn>
                                        <p:tgtEl>
                                          <p:spTgt spid="1027">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5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55650" y="620713"/>
            <a:ext cx="7772400" cy="1470025"/>
          </a:xfrm>
        </p:spPr>
        <p:txBody>
          <a:bodyPr/>
          <a:lstStyle/>
          <a:p>
            <a:pPr eaLnBrk="1" hangingPunct="1"/>
            <a:r>
              <a:rPr lang="en-NZ" smtClean="0"/>
              <a:t>Comparing Humans &amp; Apes</a:t>
            </a:r>
          </a:p>
        </p:txBody>
      </p:sp>
      <p:sp>
        <p:nvSpPr>
          <p:cNvPr id="2051" name="Rectangle 3"/>
          <p:cNvSpPr>
            <a:spLocks noGrp="1" noChangeArrowheads="1"/>
          </p:cNvSpPr>
          <p:nvPr>
            <p:ph type="subTitle" idx="1"/>
          </p:nvPr>
        </p:nvSpPr>
        <p:spPr/>
        <p:txBody>
          <a:bodyPr/>
          <a:lstStyle/>
          <a:p>
            <a:pPr eaLnBrk="1" hangingPunct="1"/>
            <a:endParaRPr lang="en-US" smtClean="0"/>
          </a:p>
        </p:txBody>
      </p:sp>
      <p:pic>
        <p:nvPicPr>
          <p:cNvPr id="2052" name="Picture 5" descr="ape_skull_clo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1916113"/>
            <a:ext cx="4572000"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228600"/>
            <a:ext cx="7772400" cy="1143000"/>
          </a:xfrm>
        </p:spPr>
        <p:txBody>
          <a:bodyPr/>
          <a:lstStyle/>
          <a:p>
            <a:pPr eaLnBrk="1" hangingPunct="1"/>
            <a:r>
              <a:rPr lang="en-GB" sz="3200" b="1" smtClean="0"/>
              <a:t>The position of the foramen magnum</a:t>
            </a:r>
          </a:p>
        </p:txBody>
      </p:sp>
      <p:pic>
        <p:nvPicPr>
          <p:cNvPr id="11267" name="Picture 3" descr="09-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219200"/>
            <a:ext cx="7834312"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5"/>
          <p:cNvSpPr txBox="1">
            <a:spLocks noChangeArrowheads="1"/>
          </p:cNvSpPr>
          <p:nvPr/>
        </p:nvSpPr>
        <p:spPr bwMode="auto">
          <a:xfrm>
            <a:off x="539750" y="5589588"/>
            <a:ext cx="8153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sz="1600" b="1"/>
              <a:t>Because the skull is perched on top of a vertical spine in a biped, the foramen magnum  - the “large hole” through which the spinal cord enters the cranium – is located towards the centre of the skull. In apes it is further back.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457200" y="765175"/>
            <a:ext cx="8229600" cy="5360988"/>
          </a:xfrm>
        </p:spPr>
        <p:txBody>
          <a:bodyPr/>
          <a:lstStyle/>
          <a:p>
            <a:pPr marL="0" indent="0">
              <a:buFontTx/>
              <a:buNone/>
            </a:pPr>
            <a:r>
              <a:rPr lang="en-NZ" smtClean="0"/>
              <a:t>Postcranial = the rest of the skeleton not including the skull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en-US" smtClean="0"/>
          </a:p>
        </p:txBody>
      </p:sp>
      <p:sp>
        <p:nvSpPr>
          <p:cNvPr id="13315" name="Rectangle 3"/>
          <p:cNvSpPr>
            <a:spLocks noGrp="1" noChangeArrowheads="1"/>
          </p:cNvSpPr>
          <p:nvPr>
            <p:ph type="body" idx="1"/>
          </p:nvPr>
        </p:nvSpPr>
        <p:spPr/>
        <p:txBody>
          <a:bodyPr/>
          <a:lstStyle/>
          <a:p>
            <a:pPr eaLnBrk="1" hangingPunct="1"/>
            <a:endParaRPr lang="en-US" smtClean="0"/>
          </a:p>
        </p:txBody>
      </p:sp>
      <p:pic>
        <p:nvPicPr>
          <p:cNvPr id="13316" name="Picture 5" descr="20552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0"/>
            <a:ext cx="8351837"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228600"/>
            <a:ext cx="7772400" cy="762000"/>
          </a:xfrm>
        </p:spPr>
        <p:txBody>
          <a:bodyPr/>
          <a:lstStyle/>
          <a:p>
            <a:pPr eaLnBrk="1" hangingPunct="1"/>
            <a:r>
              <a:rPr lang="en-GB" sz="3200" b="1" smtClean="0"/>
              <a:t>Comparison</a:t>
            </a:r>
          </a:p>
        </p:txBody>
      </p:sp>
      <p:pic>
        <p:nvPicPr>
          <p:cNvPr id="14339" name="Picture 3" descr="08-13"/>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39750" y="889000"/>
            <a:ext cx="8208963" cy="4594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0" name="Text Box 4"/>
          <p:cNvSpPr txBox="1">
            <a:spLocks noChangeArrowheads="1"/>
          </p:cNvSpPr>
          <p:nvPr/>
        </p:nvSpPr>
        <p:spPr bwMode="auto">
          <a:xfrm>
            <a:off x="1476375" y="5876925"/>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sz="1800"/>
              <a:t>Modern African ape</a:t>
            </a:r>
          </a:p>
        </p:txBody>
      </p:sp>
      <p:sp>
        <p:nvSpPr>
          <p:cNvPr id="14341" name="Text Box 5"/>
          <p:cNvSpPr txBox="1">
            <a:spLocks noChangeArrowheads="1"/>
          </p:cNvSpPr>
          <p:nvPr/>
        </p:nvSpPr>
        <p:spPr bwMode="auto">
          <a:xfrm>
            <a:off x="5148263" y="5734050"/>
            <a:ext cx="129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sz="1800"/>
              <a:t>Modern human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23850" y="188913"/>
            <a:ext cx="8229600" cy="1143000"/>
          </a:xfrm>
        </p:spPr>
        <p:txBody>
          <a:bodyPr/>
          <a:lstStyle/>
          <a:p>
            <a:pPr eaLnBrk="1" hangingPunct="1"/>
            <a:r>
              <a:rPr lang="en-NZ" smtClean="0"/>
              <a:t>The Spine</a:t>
            </a:r>
          </a:p>
        </p:txBody>
      </p:sp>
      <p:sp>
        <p:nvSpPr>
          <p:cNvPr id="15363" name="Rectangle 3"/>
          <p:cNvSpPr>
            <a:spLocks noGrp="1" noChangeArrowheads="1"/>
          </p:cNvSpPr>
          <p:nvPr>
            <p:ph type="body" idx="1"/>
          </p:nvPr>
        </p:nvSpPr>
        <p:spPr/>
        <p:txBody>
          <a:bodyPr/>
          <a:lstStyle/>
          <a:p>
            <a:pPr eaLnBrk="1" hangingPunct="1"/>
            <a:endParaRPr lang="en-US" smtClean="0"/>
          </a:p>
        </p:txBody>
      </p:sp>
      <p:pic>
        <p:nvPicPr>
          <p:cNvPr id="15364" name="Picture 7" descr="anatomy-of-sp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341438"/>
            <a:ext cx="3921125" cy="498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777875"/>
          </a:xfrm>
        </p:spPr>
        <p:txBody>
          <a:bodyPr/>
          <a:lstStyle/>
          <a:p>
            <a:pPr eaLnBrk="1" hangingPunct="1"/>
            <a:r>
              <a:rPr lang="en-NZ" smtClean="0"/>
              <a:t>Ape/human Comparison</a:t>
            </a:r>
          </a:p>
        </p:txBody>
      </p:sp>
      <p:sp>
        <p:nvSpPr>
          <p:cNvPr id="16387" name="Rectangle 3"/>
          <p:cNvSpPr>
            <a:spLocks noGrp="1" noChangeArrowheads="1"/>
          </p:cNvSpPr>
          <p:nvPr>
            <p:ph type="body" idx="1"/>
          </p:nvPr>
        </p:nvSpPr>
        <p:spPr>
          <a:xfrm>
            <a:off x="457200" y="1196975"/>
            <a:ext cx="8229600" cy="4929188"/>
          </a:xfrm>
        </p:spPr>
        <p:txBody>
          <a:bodyPr/>
          <a:lstStyle/>
          <a:p>
            <a:pPr eaLnBrk="1" hangingPunct="1"/>
            <a:r>
              <a:rPr lang="en-NZ" sz="2400" smtClean="0"/>
              <a:t>The human spine is said to be ‘S-shaped, but has 4 curves that bring the centre of gravity above the pelvis.</a:t>
            </a:r>
          </a:p>
        </p:txBody>
      </p:sp>
      <p:pic>
        <p:nvPicPr>
          <p:cNvPr id="286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2133600"/>
            <a:ext cx="446405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8678"/>
                                        </p:tgtEl>
                                        <p:attrNameLst>
                                          <p:attrName>style.visibility</p:attrName>
                                        </p:attrNameLst>
                                      </p:cBhvr>
                                      <p:to>
                                        <p:strVal val="visible"/>
                                      </p:to>
                                    </p:set>
                                    <p:animEffect transition="in" filter="dissolve">
                                      <p:cBhvr>
                                        <p:cTn id="7" dur="5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NZ" smtClean="0"/>
              <a:t>Centre of gravity</a:t>
            </a:r>
          </a:p>
        </p:txBody>
      </p:sp>
      <p:sp>
        <p:nvSpPr>
          <p:cNvPr id="17411" name="Rectangle 3"/>
          <p:cNvSpPr>
            <a:spLocks noGrp="1" noChangeArrowheads="1"/>
          </p:cNvSpPr>
          <p:nvPr>
            <p:ph type="body" idx="1"/>
          </p:nvPr>
        </p:nvSpPr>
        <p:spPr/>
        <p:txBody>
          <a:bodyPr/>
          <a:lstStyle/>
          <a:p>
            <a:pPr eaLnBrk="1" hangingPunct="1"/>
            <a:endParaRPr lang="en-US" smtClean="0"/>
          </a:p>
        </p:txBody>
      </p:sp>
      <p:pic>
        <p:nvPicPr>
          <p:cNvPr id="297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1196975"/>
            <a:ext cx="4468812"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dissolve">
                                      <p:cBhvr>
                                        <p:cTn id="7" dur="5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NZ" smtClean="0"/>
              <a:t>Bonobo and human pelvis</a:t>
            </a:r>
          </a:p>
        </p:txBody>
      </p:sp>
      <p:sp>
        <p:nvSpPr>
          <p:cNvPr id="18435" name="Rectangle 3"/>
          <p:cNvSpPr>
            <a:spLocks noGrp="1" noChangeArrowheads="1"/>
          </p:cNvSpPr>
          <p:nvPr>
            <p:ph type="body" idx="1"/>
          </p:nvPr>
        </p:nvSpPr>
        <p:spPr/>
        <p:txBody>
          <a:bodyPr/>
          <a:lstStyle/>
          <a:p>
            <a:pPr eaLnBrk="1" hangingPunct="1"/>
            <a:endParaRPr lang="en-US" smtClean="0"/>
          </a:p>
        </p:txBody>
      </p:sp>
      <p:pic>
        <p:nvPicPr>
          <p:cNvPr id="18436" name="Picture 5" descr="Bonobo pelvis and femur- SC-123-P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268413"/>
            <a:ext cx="3246437"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1628775"/>
            <a:ext cx="2879725"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77875"/>
          </a:xfrm>
        </p:spPr>
        <p:txBody>
          <a:bodyPr/>
          <a:lstStyle/>
          <a:p>
            <a:pPr eaLnBrk="1" hangingPunct="1"/>
            <a:r>
              <a:rPr lang="en-NZ" sz="4000" smtClean="0"/>
              <a:t>The Pelvis</a:t>
            </a:r>
          </a:p>
        </p:txBody>
      </p:sp>
      <p:sp>
        <p:nvSpPr>
          <p:cNvPr id="14339" name="Rectangle 3"/>
          <p:cNvSpPr>
            <a:spLocks noGrp="1" noChangeArrowheads="1"/>
          </p:cNvSpPr>
          <p:nvPr>
            <p:ph type="body" idx="1"/>
          </p:nvPr>
        </p:nvSpPr>
        <p:spPr>
          <a:xfrm>
            <a:off x="468313" y="5445125"/>
            <a:ext cx="8229600" cy="936625"/>
          </a:xfrm>
        </p:spPr>
        <p:txBody>
          <a:bodyPr/>
          <a:lstStyle/>
          <a:p>
            <a:pPr eaLnBrk="1" hangingPunct="1">
              <a:lnSpc>
                <a:spcPct val="80000"/>
              </a:lnSpc>
            </a:pPr>
            <a:r>
              <a:rPr lang="en-GB" sz="2000" smtClean="0"/>
              <a:t>In apes the pelvis is long and narrow, and has a box-like shape. In humans it is short and broad and is bowl shaped. This allows it to transmit all the body weight to the legs through the hips.</a:t>
            </a:r>
            <a:endParaRPr lang="en-NZ" sz="2000" smtClean="0"/>
          </a:p>
        </p:txBody>
      </p:sp>
      <p:pic>
        <p:nvPicPr>
          <p:cNvPr id="14341" name="Picture 5" descr="pelvic_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628775"/>
            <a:ext cx="5040313" cy="361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6"/>
          <p:cNvSpPr txBox="1">
            <a:spLocks noChangeArrowheads="1"/>
          </p:cNvSpPr>
          <p:nvPr/>
        </p:nvSpPr>
        <p:spPr bwMode="auto">
          <a:xfrm>
            <a:off x="900113" y="1773238"/>
            <a:ext cx="12969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NZ" sz="2800">
                <a:solidFill>
                  <a:schemeClr val="tx2"/>
                </a:solidFill>
              </a:rPr>
              <a:t>Chimp</a:t>
            </a:r>
          </a:p>
        </p:txBody>
      </p:sp>
      <p:sp>
        <p:nvSpPr>
          <p:cNvPr id="14343" name="Text Box 7"/>
          <p:cNvSpPr txBox="1">
            <a:spLocks noChangeArrowheads="1"/>
          </p:cNvSpPr>
          <p:nvPr/>
        </p:nvSpPr>
        <p:spPr bwMode="auto">
          <a:xfrm>
            <a:off x="4859338" y="1412875"/>
            <a:ext cx="2519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NZ" sz="2400">
                <a:solidFill>
                  <a:schemeClr val="tx2"/>
                </a:solidFill>
              </a:rPr>
              <a:t>Australopithecus</a:t>
            </a:r>
          </a:p>
        </p:txBody>
      </p:sp>
      <p:sp>
        <p:nvSpPr>
          <p:cNvPr id="14344" name="Text Box 8"/>
          <p:cNvSpPr txBox="1">
            <a:spLocks noChangeArrowheads="1"/>
          </p:cNvSpPr>
          <p:nvPr/>
        </p:nvSpPr>
        <p:spPr bwMode="auto">
          <a:xfrm>
            <a:off x="684213" y="3500438"/>
            <a:ext cx="13684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NZ" sz="2800">
                <a:solidFill>
                  <a:schemeClr val="tx2"/>
                </a:solidFill>
              </a:rPr>
              <a:t>Human female</a:t>
            </a:r>
          </a:p>
        </p:txBody>
      </p:sp>
      <p:sp>
        <p:nvSpPr>
          <p:cNvPr id="14345" name="Text Box 9"/>
          <p:cNvSpPr txBox="1">
            <a:spLocks noChangeArrowheads="1"/>
          </p:cNvSpPr>
          <p:nvPr/>
        </p:nvSpPr>
        <p:spPr bwMode="auto">
          <a:xfrm>
            <a:off x="6732588" y="3573463"/>
            <a:ext cx="13684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NZ" sz="2800">
                <a:solidFill>
                  <a:schemeClr val="tx2"/>
                </a:solidFill>
              </a:rPr>
              <a:t>Human male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4338"/>
                                        </p:tgtEl>
                                        <p:attrNameLst>
                                          <p:attrName>style.visibility</p:attrName>
                                        </p:attrNameLst>
                                      </p:cBhvr>
                                      <p:to>
                                        <p:strVal val="visible"/>
                                      </p:to>
                                    </p:set>
                                    <p:animEffect transition="in" filter="fade">
                                      <p:cBhvr>
                                        <p:cTn id="7" dur="1000">
                                          <p:stCondLst>
                                            <p:cond delay="0"/>
                                          </p:stCondLst>
                                        </p:cTn>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4341"/>
                                        </p:tgtEl>
                                        <p:attrNameLst>
                                          <p:attrName>style.visibility</p:attrName>
                                        </p:attrNameLst>
                                      </p:cBhvr>
                                      <p:to>
                                        <p:strVal val="visible"/>
                                      </p:to>
                                    </p:set>
                                    <p:animEffect transition="in" filter="dissolve">
                                      <p:cBhvr>
                                        <p:cTn id="12" dur="500"/>
                                        <p:tgtEl>
                                          <p:spTgt spid="143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342"/>
                                        </p:tgtEl>
                                        <p:attrNameLst>
                                          <p:attrName>style.visibility</p:attrName>
                                        </p:attrNameLst>
                                      </p:cBhvr>
                                      <p:to>
                                        <p:strVal val="visible"/>
                                      </p:to>
                                    </p:set>
                                    <p:animEffect transition="in" filter="dissolve">
                                      <p:cBhvr>
                                        <p:cTn id="17" dur="500"/>
                                        <p:tgtEl>
                                          <p:spTgt spid="1434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343"/>
                                        </p:tgtEl>
                                        <p:attrNameLst>
                                          <p:attrName>style.visibility</p:attrName>
                                        </p:attrNameLst>
                                      </p:cBhvr>
                                      <p:to>
                                        <p:strVal val="visible"/>
                                      </p:to>
                                    </p:set>
                                    <p:animEffect transition="in" filter="dissolve">
                                      <p:cBhvr>
                                        <p:cTn id="22" dur="500"/>
                                        <p:tgtEl>
                                          <p:spTgt spid="1434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344"/>
                                        </p:tgtEl>
                                        <p:attrNameLst>
                                          <p:attrName>style.visibility</p:attrName>
                                        </p:attrNameLst>
                                      </p:cBhvr>
                                      <p:to>
                                        <p:strVal val="visible"/>
                                      </p:to>
                                    </p:set>
                                    <p:animEffect transition="in" filter="dissolve">
                                      <p:cBhvr>
                                        <p:cTn id="27" dur="500"/>
                                        <p:tgtEl>
                                          <p:spTgt spid="1434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345"/>
                                        </p:tgtEl>
                                        <p:attrNameLst>
                                          <p:attrName>style.visibility</p:attrName>
                                        </p:attrNameLst>
                                      </p:cBhvr>
                                      <p:to>
                                        <p:strVal val="visible"/>
                                      </p:to>
                                    </p:set>
                                    <p:animEffect transition="in" filter="dissolve">
                                      <p:cBhvr>
                                        <p:cTn id="32" dur="500"/>
                                        <p:tgtEl>
                                          <p:spTgt spid="1434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14339">
                                            <p:txEl>
                                              <p:pRg st="0" end="0"/>
                                            </p:txEl>
                                          </p:spTgt>
                                        </p:tgtEl>
                                        <p:attrNameLst>
                                          <p:attrName>style.visibility</p:attrName>
                                        </p:attrNameLst>
                                      </p:cBhvr>
                                      <p:to>
                                        <p:strVal val="visible"/>
                                      </p:to>
                                    </p:set>
                                    <p:animEffect transition="in" filter="fade">
                                      <p:cBhvr>
                                        <p:cTn id="37" dur="500">
                                          <p:stCondLst>
                                            <p:cond delay="0"/>
                                          </p:stCondLst>
                                        </p:cTn>
                                        <p:tgtEl>
                                          <p:spTgt spid="143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P spid="14342" grpId="0"/>
      <p:bldP spid="14343" grpId="0"/>
      <p:bldP spid="14344" grpId="0"/>
      <p:bldP spid="14345"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62000" y="0"/>
            <a:ext cx="7772400" cy="1143000"/>
          </a:xfrm>
        </p:spPr>
        <p:txBody>
          <a:bodyPr/>
          <a:lstStyle/>
          <a:p>
            <a:pPr eaLnBrk="1" hangingPunct="1"/>
            <a:r>
              <a:rPr lang="en-GB" sz="3200" b="1" smtClean="0"/>
              <a:t>Valgus Angle</a:t>
            </a:r>
          </a:p>
        </p:txBody>
      </p:sp>
      <p:pic>
        <p:nvPicPr>
          <p:cNvPr id="20483" name="Picture 3" descr="09-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836613"/>
            <a:ext cx="5715000" cy="490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5"/>
          <p:cNvSpPr txBox="1">
            <a:spLocks noChangeArrowheads="1"/>
          </p:cNvSpPr>
          <p:nvPr/>
        </p:nvSpPr>
        <p:spPr bwMode="auto">
          <a:xfrm>
            <a:off x="381000" y="3505200"/>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sz="1400"/>
              <a:t>Valgus angle</a:t>
            </a:r>
          </a:p>
        </p:txBody>
      </p:sp>
      <p:sp>
        <p:nvSpPr>
          <p:cNvPr id="20485" name="Line 6"/>
          <p:cNvSpPr>
            <a:spLocks noChangeShapeType="1"/>
          </p:cNvSpPr>
          <p:nvPr/>
        </p:nvSpPr>
        <p:spPr bwMode="auto">
          <a:xfrm flipV="1">
            <a:off x="1600200" y="3429000"/>
            <a:ext cx="304800" cy="152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0486" name="Text Box 7"/>
          <p:cNvSpPr txBox="1">
            <a:spLocks noChangeArrowheads="1"/>
          </p:cNvSpPr>
          <p:nvPr/>
        </p:nvSpPr>
        <p:spPr bwMode="auto">
          <a:xfrm>
            <a:off x="468313" y="5876925"/>
            <a:ext cx="5562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sz="1600" b="1"/>
              <a:t>In humans and other bipedal hominins the knee is angled in towards the midline of the body, bringing it under the centre of gravity.</a:t>
            </a:r>
          </a:p>
        </p:txBody>
      </p:sp>
      <p:sp>
        <p:nvSpPr>
          <p:cNvPr id="20487" name="Text Box 8"/>
          <p:cNvSpPr txBox="1">
            <a:spLocks noChangeArrowheads="1"/>
          </p:cNvSpPr>
          <p:nvPr/>
        </p:nvSpPr>
        <p:spPr bwMode="auto">
          <a:xfrm>
            <a:off x="6372225" y="5876925"/>
            <a:ext cx="1828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sz="1600" b="1"/>
              <a:t>In apes it is not.</a:t>
            </a:r>
          </a:p>
        </p:txBody>
      </p:sp>
      <p:sp>
        <p:nvSpPr>
          <p:cNvPr id="22537" name="Rectangle 9"/>
          <p:cNvSpPr>
            <a:spLocks noChangeArrowheads="1"/>
          </p:cNvSpPr>
          <p:nvPr/>
        </p:nvSpPr>
        <p:spPr bwMode="auto">
          <a:xfrm>
            <a:off x="395288" y="3357563"/>
            <a:ext cx="1512887" cy="5762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2530"/>
                                        </p:tgtEl>
                                        <p:attrNameLst>
                                          <p:attrName>style.visibility</p:attrName>
                                        </p:attrNameLst>
                                      </p:cBhvr>
                                      <p:to>
                                        <p:strVal val="visible"/>
                                      </p:to>
                                    </p:set>
                                    <p:animEffect transition="in" filter="fade">
                                      <p:cBhvr>
                                        <p:cTn id="7" dur="1000">
                                          <p:stCondLst>
                                            <p:cond delay="0"/>
                                          </p:stCondLst>
                                        </p:cTn>
                                        <p:tgtEl>
                                          <p:spTgt spid="22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2000"/>
                                        <p:tgtEl>
                                          <p:spTgt spid="22537"/>
                                        </p:tgtEl>
                                      </p:cBhvr>
                                    </p:animEffect>
                                    <p:set>
                                      <p:cBhvr>
                                        <p:cTn id="12" dur="1" fill="hold">
                                          <p:stCondLst>
                                            <p:cond delay="1999"/>
                                          </p:stCondLst>
                                        </p:cTn>
                                        <p:tgtEl>
                                          <p:spTgt spid="225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706437"/>
          </a:xfrm>
        </p:spPr>
        <p:txBody>
          <a:bodyPr/>
          <a:lstStyle/>
          <a:p>
            <a:pPr eaLnBrk="1" hangingPunct="1"/>
            <a:r>
              <a:rPr lang="en-NZ" sz="4800" smtClean="0"/>
              <a:t>Why Bipedalism?</a:t>
            </a:r>
          </a:p>
        </p:txBody>
      </p:sp>
      <p:pic>
        <p:nvPicPr>
          <p:cNvPr id="3075" name="Picture 4" descr="Liz S8"/>
          <p:cNvPicPr>
            <a:picLocks noChangeAspect="1" noChangeArrowheads="1"/>
          </p:cNvPicPr>
          <p:nvPr>
            <p:ph type="body" idx="1"/>
          </p:nvPr>
        </p:nvPicPr>
        <p:blipFill>
          <a:blip r:embed="rId2" cstate="print">
            <a:lum bright="6000" contrast="6000"/>
            <a:grayscl/>
            <a:extLst>
              <a:ext uri="{28A0092B-C50C-407E-A947-70E740481C1C}">
                <a14:useLocalDpi xmlns:a14="http://schemas.microsoft.com/office/drawing/2010/main" val="0"/>
              </a:ext>
            </a:extLst>
          </a:blip>
          <a:srcRect/>
          <a:stretch>
            <a:fillRect/>
          </a:stretch>
        </p:blipFill>
        <p:spPr>
          <a:xfrm>
            <a:off x="1403350" y="1022350"/>
            <a:ext cx="5976938" cy="5835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NZ" smtClean="0"/>
              <a:t>The knee</a:t>
            </a:r>
          </a:p>
        </p:txBody>
      </p:sp>
      <p:sp>
        <p:nvSpPr>
          <p:cNvPr id="30723" name="Rectangle 3"/>
          <p:cNvSpPr>
            <a:spLocks noGrp="1" noChangeArrowheads="1"/>
          </p:cNvSpPr>
          <p:nvPr>
            <p:ph type="body" idx="1"/>
          </p:nvPr>
        </p:nvSpPr>
        <p:spPr>
          <a:xfrm>
            <a:off x="457200" y="2133600"/>
            <a:ext cx="8229600" cy="3992563"/>
          </a:xfrm>
        </p:spPr>
        <p:txBody>
          <a:bodyPr/>
          <a:lstStyle/>
          <a:p>
            <a:pPr eaLnBrk="1" hangingPunct="1"/>
            <a:r>
              <a:rPr lang="en-NZ" sz="2800" smtClean="0"/>
              <a:t>The outer condyle of the human knee is larger than the inner one as it takes the weight.</a:t>
            </a:r>
          </a:p>
          <a:p>
            <a:pPr eaLnBrk="1" hangingPunct="1"/>
            <a:r>
              <a:rPr lang="en-NZ" sz="2800" smtClean="0"/>
              <a:t>In apes the reverse is true.</a:t>
            </a:r>
          </a:p>
          <a:p>
            <a:pPr eaLnBrk="1" hangingPunct="1"/>
            <a:r>
              <a:rPr lang="en-NZ" sz="2800" smtClean="0"/>
              <a:t>The knee can lock and keep the legs straight so our weight is supported by the bones.</a:t>
            </a:r>
          </a:p>
          <a:p>
            <a:pPr eaLnBrk="1" hangingPunct="1"/>
            <a:r>
              <a:rPr lang="en-NZ" sz="2800" smtClean="0"/>
              <a:t>We can stride with less energy use than an ape whose legs are bent and muscles must be used to support their weight. They must also waddle.</a:t>
            </a:r>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76250"/>
            <a:ext cx="14859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Line 5"/>
          <p:cNvSpPr>
            <a:spLocks noChangeShapeType="1"/>
          </p:cNvSpPr>
          <p:nvPr/>
        </p:nvSpPr>
        <p:spPr bwMode="auto">
          <a:xfrm flipV="1">
            <a:off x="3635375" y="1125538"/>
            <a:ext cx="2736850" cy="1079500"/>
          </a:xfrm>
          <a:prstGeom prst="line">
            <a:avLst/>
          </a:prstGeom>
          <a:noFill/>
          <a:ln w="28575">
            <a:solidFill>
              <a:srgbClr val="CC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30722"/>
                                        </p:tgtEl>
                                        <p:attrNameLst>
                                          <p:attrName>style.visibility</p:attrName>
                                        </p:attrNameLst>
                                      </p:cBhvr>
                                      <p:to>
                                        <p:strVal val="visible"/>
                                      </p:to>
                                    </p:set>
                                    <p:animEffect transition="in" filter="fade">
                                      <p:cBhvr>
                                        <p:cTn id="7" dur="1000">
                                          <p:stCondLst>
                                            <p:cond delay="0"/>
                                          </p:stCondLst>
                                        </p:cTn>
                                        <p:tgtEl>
                                          <p:spTgt spid="307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30723">
                                            <p:txEl>
                                              <p:pRg st="0" end="0"/>
                                            </p:txEl>
                                          </p:spTgt>
                                        </p:tgtEl>
                                        <p:attrNameLst>
                                          <p:attrName>style.visibility</p:attrName>
                                        </p:attrNameLst>
                                      </p:cBhvr>
                                      <p:to>
                                        <p:strVal val="visible"/>
                                      </p:to>
                                    </p:set>
                                    <p:animEffect transition="in" filter="fade">
                                      <p:cBhvr>
                                        <p:cTn id="12" dur="500">
                                          <p:stCondLst>
                                            <p:cond delay="0"/>
                                          </p:stCondLst>
                                        </p:cTn>
                                        <p:tgtEl>
                                          <p:spTgt spid="307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30723">
                                            <p:txEl>
                                              <p:pRg st="1" end="1"/>
                                            </p:txEl>
                                          </p:spTgt>
                                        </p:tgtEl>
                                        <p:attrNameLst>
                                          <p:attrName>style.visibility</p:attrName>
                                        </p:attrNameLst>
                                      </p:cBhvr>
                                      <p:to>
                                        <p:strVal val="visible"/>
                                      </p:to>
                                    </p:set>
                                    <p:animEffect transition="in" filter="fade">
                                      <p:cBhvr>
                                        <p:cTn id="17" dur="500">
                                          <p:stCondLst>
                                            <p:cond delay="0"/>
                                          </p:stCondLst>
                                        </p:cTn>
                                        <p:tgtEl>
                                          <p:spTgt spid="3072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30725"/>
                                        </p:tgtEl>
                                        <p:attrNameLst>
                                          <p:attrName>style.visibility</p:attrName>
                                        </p:attrNameLst>
                                      </p:cBhvr>
                                      <p:to>
                                        <p:strVal val="visible"/>
                                      </p:to>
                                    </p:set>
                                    <p:anim calcmode="lin" valueType="num">
                                      <p:cBhvr>
                                        <p:cTn id="22" dur="1000" fill="hold"/>
                                        <p:tgtEl>
                                          <p:spTgt spid="30725"/>
                                        </p:tgtEl>
                                        <p:attrNameLst>
                                          <p:attrName>ppt_w</p:attrName>
                                        </p:attrNameLst>
                                      </p:cBhvr>
                                      <p:tavLst>
                                        <p:tav tm="0">
                                          <p:val>
                                            <p:strVal val="#ppt_w*0.70"/>
                                          </p:val>
                                        </p:tav>
                                        <p:tav tm="100000">
                                          <p:val>
                                            <p:strVal val="#ppt_w"/>
                                          </p:val>
                                        </p:tav>
                                      </p:tavLst>
                                    </p:anim>
                                    <p:anim calcmode="lin" valueType="num">
                                      <p:cBhvr>
                                        <p:cTn id="23" dur="1000" fill="hold"/>
                                        <p:tgtEl>
                                          <p:spTgt spid="30725"/>
                                        </p:tgtEl>
                                        <p:attrNameLst>
                                          <p:attrName>ppt_h</p:attrName>
                                        </p:attrNameLst>
                                      </p:cBhvr>
                                      <p:tavLst>
                                        <p:tav tm="0">
                                          <p:val>
                                            <p:strVal val="#ppt_h"/>
                                          </p:val>
                                        </p:tav>
                                        <p:tav tm="100000">
                                          <p:val>
                                            <p:strVal val="#ppt_h"/>
                                          </p:val>
                                        </p:tav>
                                      </p:tavLst>
                                    </p:anim>
                                    <p:animEffect transition="in" filter="fade">
                                      <p:cBhvr>
                                        <p:cTn id="24" dur="1000"/>
                                        <p:tgtEl>
                                          <p:spTgt spid="3072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iterate type="lt">
                                    <p:tmPct val="10000"/>
                                  </p:iterate>
                                  <p:childTnLst>
                                    <p:set>
                                      <p:cBhvr>
                                        <p:cTn id="28" dur="1" fill="hold">
                                          <p:stCondLst>
                                            <p:cond delay="0"/>
                                          </p:stCondLst>
                                        </p:cTn>
                                        <p:tgtEl>
                                          <p:spTgt spid="30723">
                                            <p:txEl>
                                              <p:pRg st="2" end="2"/>
                                            </p:txEl>
                                          </p:spTgt>
                                        </p:tgtEl>
                                        <p:attrNameLst>
                                          <p:attrName>style.visibility</p:attrName>
                                        </p:attrNameLst>
                                      </p:cBhvr>
                                      <p:to>
                                        <p:strVal val="visible"/>
                                      </p:to>
                                    </p:set>
                                    <p:animEffect transition="in" filter="fade">
                                      <p:cBhvr>
                                        <p:cTn id="29" dur="500">
                                          <p:stCondLst>
                                            <p:cond delay="0"/>
                                          </p:stCondLst>
                                        </p:cTn>
                                        <p:tgtEl>
                                          <p:spTgt spid="30723">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iterate type="lt">
                                    <p:tmPct val="10000"/>
                                  </p:iterate>
                                  <p:childTnLst>
                                    <p:set>
                                      <p:cBhvr>
                                        <p:cTn id="33" dur="1" fill="hold">
                                          <p:stCondLst>
                                            <p:cond delay="0"/>
                                          </p:stCondLst>
                                        </p:cTn>
                                        <p:tgtEl>
                                          <p:spTgt spid="30723">
                                            <p:txEl>
                                              <p:pRg st="3" end="3"/>
                                            </p:txEl>
                                          </p:spTgt>
                                        </p:tgtEl>
                                        <p:attrNameLst>
                                          <p:attrName>style.visibility</p:attrName>
                                        </p:attrNameLst>
                                      </p:cBhvr>
                                      <p:to>
                                        <p:strVal val="visible"/>
                                      </p:to>
                                    </p:set>
                                    <p:animEffect transition="in" filter="fade">
                                      <p:cBhvr>
                                        <p:cTn id="34" dur="500">
                                          <p:stCondLst>
                                            <p:cond delay="0"/>
                                          </p:stCondLst>
                                        </p:cTn>
                                        <p:tgtEl>
                                          <p:spTgt spid="307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P spid="307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NZ" smtClean="0"/>
              <a:t>Feet</a:t>
            </a:r>
          </a:p>
        </p:txBody>
      </p:sp>
      <p:sp>
        <p:nvSpPr>
          <p:cNvPr id="22531" name="Rectangle 3"/>
          <p:cNvSpPr>
            <a:spLocks noGrp="1" noChangeArrowheads="1"/>
          </p:cNvSpPr>
          <p:nvPr>
            <p:ph type="body" idx="1"/>
          </p:nvPr>
        </p:nvSpPr>
        <p:spPr/>
        <p:txBody>
          <a:bodyPr/>
          <a:lstStyle/>
          <a:p>
            <a:pPr eaLnBrk="1" hangingPunct="1"/>
            <a:r>
              <a:rPr lang="en-NZ" smtClean="0"/>
              <a:t>We have shorter toes.</a:t>
            </a:r>
          </a:p>
          <a:p>
            <a:pPr eaLnBrk="1" hangingPunct="1"/>
            <a:r>
              <a:rPr lang="en-NZ" smtClean="0"/>
              <a:t>The big toe is larger and directed forward. It provides the final thrust in walking while the others help with balance.</a:t>
            </a:r>
          </a:p>
          <a:p>
            <a:pPr eaLnBrk="1" hangingPunct="1"/>
            <a:r>
              <a:rPr lang="en-NZ" smtClean="0"/>
              <a:t>Our foot is arched, helped by ligaments. This conserves energy.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NZ" smtClean="0"/>
              <a:t>Human and gorilla feet</a:t>
            </a:r>
          </a:p>
        </p:txBody>
      </p:sp>
      <p:sp>
        <p:nvSpPr>
          <p:cNvPr id="23555" name="Rectangle 3"/>
          <p:cNvSpPr>
            <a:spLocks noGrp="1" noChangeArrowheads="1"/>
          </p:cNvSpPr>
          <p:nvPr>
            <p:ph type="body" idx="1"/>
          </p:nvPr>
        </p:nvSpPr>
        <p:spPr/>
        <p:txBody>
          <a:bodyPr/>
          <a:lstStyle/>
          <a:p>
            <a:pPr eaLnBrk="1" hangingPunct="1"/>
            <a:endParaRPr lang="en-US" smtClean="0"/>
          </a:p>
        </p:txBody>
      </p:sp>
      <p:pic>
        <p:nvPicPr>
          <p:cNvPr id="23556" name="Picture 5" descr="Leg and Fo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1557338"/>
            <a:ext cx="4341812"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NZ" smtClean="0"/>
              <a:t>Orangutan and Human</a:t>
            </a:r>
          </a:p>
        </p:txBody>
      </p:sp>
      <p:sp>
        <p:nvSpPr>
          <p:cNvPr id="24579" name="Rectangle 3"/>
          <p:cNvSpPr>
            <a:spLocks noGrp="1" noChangeArrowheads="1"/>
          </p:cNvSpPr>
          <p:nvPr>
            <p:ph type="body" idx="1"/>
          </p:nvPr>
        </p:nvSpPr>
        <p:spPr/>
        <p:txBody>
          <a:bodyPr/>
          <a:lstStyle/>
          <a:p>
            <a:pPr eaLnBrk="1" hangingPunct="1"/>
            <a:endParaRPr lang="en-US" smtClean="0"/>
          </a:p>
        </p:txBody>
      </p:sp>
      <p:pic>
        <p:nvPicPr>
          <p:cNvPr id="24580" name="Picture 5" descr="feetb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1773238"/>
            <a:ext cx="3960812"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endParaRPr lang="en-US" smtClean="0"/>
          </a:p>
        </p:txBody>
      </p:sp>
      <p:sp>
        <p:nvSpPr>
          <p:cNvPr id="25603" name="Rectangle 3"/>
          <p:cNvSpPr>
            <a:spLocks noGrp="1" noChangeArrowheads="1"/>
          </p:cNvSpPr>
          <p:nvPr>
            <p:ph type="body" idx="1"/>
          </p:nvPr>
        </p:nvSpPr>
        <p:spPr/>
        <p:txBody>
          <a:bodyPr/>
          <a:lstStyle/>
          <a:p>
            <a:pPr eaLnBrk="1" hangingPunct="1"/>
            <a:endParaRPr lang="en-US" smtClean="0"/>
          </a:p>
        </p:txBody>
      </p:sp>
      <p:pic>
        <p:nvPicPr>
          <p:cNvPr id="25604" name="Picture 5" descr="foo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765175"/>
            <a:ext cx="54737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777875"/>
          </a:xfrm>
        </p:spPr>
        <p:txBody>
          <a:bodyPr/>
          <a:lstStyle/>
          <a:p>
            <a:pPr eaLnBrk="1" hangingPunct="1"/>
            <a:r>
              <a:rPr lang="en-NZ" smtClean="0"/>
              <a:t>Hands</a:t>
            </a:r>
          </a:p>
        </p:txBody>
      </p:sp>
      <p:pic>
        <p:nvPicPr>
          <p:cNvPr id="26627" name="Picture 6"/>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rot="16200000">
            <a:off x="-119856" y="1856582"/>
            <a:ext cx="5545137" cy="3937000"/>
          </a:xfrm>
          <a:noFill/>
        </p:spPr>
      </p:pic>
      <p:sp>
        <p:nvSpPr>
          <p:cNvPr id="26628" name="Text Box 7"/>
          <p:cNvSpPr txBox="1">
            <a:spLocks noChangeArrowheads="1"/>
          </p:cNvSpPr>
          <p:nvPr/>
        </p:nvSpPr>
        <p:spPr bwMode="auto">
          <a:xfrm>
            <a:off x="5292725" y="981075"/>
            <a:ext cx="3382963"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NZ" sz="1800"/>
              <a:t>Hand bones of juvenile gorilla,</a:t>
            </a:r>
          </a:p>
          <a:p>
            <a:pPr eaLnBrk="1" hangingPunct="1">
              <a:spcBef>
                <a:spcPct val="0"/>
              </a:spcBef>
              <a:buFontTx/>
              <a:buNone/>
            </a:pPr>
            <a:r>
              <a:rPr lang="en-NZ" sz="1800" i="1"/>
              <a:t>Homo habilis</a:t>
            </a:r>
            <a:r>
              <a:rPr lang="en-NZ" sz="1800"/>
              <a:t>, and modern</a:t>
            </a:r>
          </a:p>
          <a:p>
            <a:pPr eaLnBrk="1" hangingPunct="1">
              <a:spcBef>
                <a:spcPct val="0"/>
              </a:spcBef>
              <a:buFontTx/>
              <a:buNone/>
            </a:pPr>
            <a:r>
              <a:rPr lang="en-NZ" sz="1800"/>
              <a:t>human are compared.</a:t>
            </a:r>
          </a:p>
          <a:p>
            <a:pPr eaLnBrk="1" hangingPunct="1">
              <a:spcBef>
                <a:spcPct val="0"/>
              </a:spcBef>
              <a:buFontTx/>
              <a:buNone/>
            </a:pPr>
            <a:endParaRPr lang="en-NZ" sz="1800"/>
          </a:p>
          <a:p>
            <a:pPr eaLnBrk="1" hangingPunct="1">
              <a:spcBef>
                <a:spcPct val="0"/>
              </a:spcBef>
              <a:buFontTx/>
              <a:buNone/>
            </a:pPr>
            <a:r>
              <a:rPr lang="en-NZ" sz="1800"/>
              <a:t>Top row: Phalanges shown in</a:t>
            </a:r>
          </a:p>
          <a:p>
            <a:pPr eaLnBrk="1" hangingPunct="1">
              <a:spcBef>
                <a:spcPct val="0"/>
              </a:spcBef>
              <a:buFontTx/>
              <a:buNone/>
            </a:pPr>
            <a:r>
              <a:rPr lang="en-NZ" sz="1800"/>
              <a:t>lateral view. Curvature in</a:t>
            </a:r>
          </a:p>
          <a:p>
            <a:pPr eaLnBrk="1" hangingPunct="1">
              <a:spcBef>
                <a:spcPct val="0"/>
              </a:spcBef>
              <a:buFontTx/>
              <a:buNone/>
            </a:pPr>
            <a:r>
              <a:rPr lang="en-NZ" sz="1800"/>
              <a:t>extended position decreases</a:t>
            </a:r>
          </a:p>
          <a:p>
            <a:pPr eaLnBrk="1" hangingPunct="1">
              <a:spcBef>
                <a:spcPct val="0"/>
              </a:spcBef>
              <a:buFontTx/>
              <a:buNone/>
            </a:pPr>
            <a:r>
              <a:rPr lang="en-NZ" sz="1800"/>
              <a:t>toward the human.</a:t>
            </a:r>
          </a:p>
          <a:p>
            <a:pPr eaLnBrk="1" hangingPunct="1">
              <a:spcBef>
                <a:spcPct val="0"/>
              </a:spcBef>
              <a:buFontTx/>
              <a:buNone/>
            </a:pPr>
            <a:endParaRPr lang="en-NZ" sz="1800"/>
          </a:p>
          <a:p>
            <a:pPr eaLnBrk="1" hangingPunct="1">
              <a:spcBef>
                <a:spcPct val="0"/>
              </a:spcBef>
              <a:buFontTx/>
              <a:buNone/>
            </a:pPr>
            <a:endParaRPr lang="en-NZ" sz="1800"/>
          </a:p>
          <a:p>
            <a:pPr eaLnBrk="1" hangingPunct="1">
              <a:spcBef>
                <a:spcPct val="0"/>
              </a:spcBef>
              <a:buFontTx/>
              <a:buNone/>
            </a:pPr>
            <a:r>
              <a:rPr lang="en-NZ" sz="1800"/>
              <a:t>Middle row: Terminal phalanx</a:t>
            </a:r>
          </a:p>
          <a:p>
            <a:pPr eaLnBrk="1" hangingPunct="1">
              <a:spcBef>
                <a:spcPct val="0"/>
              </a:spcBef>
              <a:buFontTx/>
              <a:buNone/>
            </a:pPr>
            <a:r>
              <a:rPr lang="en-NZ" sz="1800"/>
              <a:t>increases in breadth.</a:t>
            </a:r>
          </a:p>
          <a:p>
            <a:pPr eaLnBrk="1" hangingPunct="1">
              <a:spcBef>
                <a:spcPct val="0"/>
              </a:spcBef>
              <a:buFontTx/>
              <a:buNone/>
            </a:pPr>
            <a:endParaRPr lang="en-NZ" sz="1800"/>
          </a:p>
          <a:p>
            <a:pPr eaLnBrk="1" hangingPunct="1">
              <a:spcBef>
                <a:spcPct val="0"/>
              </a:spcBef>
              <a:buFontTx/>
              <a:buNone/>
            </a:pPr>
            <a:endParaRPr lang="en-NZ" sz="1800"/>
          </a:p>
          <a:p>
            <a:pPr eaLnBrk="1" hangingPunct="1">
              <a:spcBef>
                <a:spcPct val="0"/>
              </a:spcBef>
              <a:buFontTx/>
              <a:buNone/>
            </a:pPr>
            <a:r>
              <a:rPr lang="en-NZ" sz="1800"/>
              <a:t>Bottom row: Relative length of</a:t>
            </a:r>
          </a:p>
          <a:p>
            <a:pPr eaLnBrk="1" hangingPunct="1">
              <a:spcBef>
                <a:spcPct val="0"/>
              </a:spcBef>
              <a:buFontTx/>
              <a:buNone/>
            </a:pPr>
            <a:r>
              <a:rPr lang="en-NZ" sz="1800"/>
              <a:t>thumb, and angle between</a:t>
            </a:r>
          </a:p>
          <a:p>
            <a:pPr eaLnBrk="1" hangingPunct="1">
              <a:spcBef>
                <a:spcPct val="0"/>
              </a:spcBef>
              <a:buFontTx/>
              <a:buNone/>
            </a:pPr>
            <a:r>
              <a:rPr lang="en-NZ" sz="1800"/>
              <a:t>thumb and index finger,</a:t>
            </a:r>
          </a:p>
          <a:p>
            <a:pPr eaLnBrk="1" hangingPunct="1">
              <a:spcBef>
                <a:spcPct val="0"/>
              </a:spcBef>
              <a:buFontTx/>
              <a:buNone/>
            </a:pPr>
            <a:r>
              <a:rPr lang="en-NZ" sz="1800"/>
              <a:t>increase toward human.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NZ" smtClean="0"/>
              <a:t>Get a grip</a:t>
            </a:r>
          </a:p>
        </p:txBody>
      </p:sp>
      <p:sp>
        <p:nvSpPr>
          <p:cNvPr id="27651" name="Rectangle 3"/>
          <p:cNvSpPr>
            <a:spLocks noGrp="1" noChangeArrowheads="1"/>
          </p:cNvSpPr>
          <p:nvPr>
            <p:ph type="body" idx="1"/>
          </p:nvPr>
        </p:nvSpPr>
        <p:spPr>
          <a:xfrm>
            <a:off x="457200" y="4797425"/>
            <a:ext cx="8229600" cy="1800225"/>
          </a:xfrm>
        </p:spPr>
        <p:txBody>
          <a:bodyPr/>
          <a:lstStyle/>
          <a:p>
            <a:pPr eaLnBrk="1" hangingPunct="1"/>
            <a:r>
              <a:rPr lang="en-NZ" sz="2400" smtClean="0"/>
              <a:t>The longer, more mobile human thumb can be opposed to </a:t>
            </a:r>
            <a:r>
              <a:rPr lang="en-NZ" sz="2400" u="sng" smtClean="0"/>
              <a:t>all</a:t>
            </a:r>
            <a:r>
              <a:rPr lang="en-NZ" sz="2400" smtClean="0"/>
              <a:t> of our fingers to give us the precision grip. This, along with our more sensitive finger pads enables us to manipulate objects better than apes.</a:t>
            </a:r>
          </a:p>
        </p:txBody>
      </p:sp>
      <p:pic>
        <p:nvPicPr>
          <p:cNvPr id="27652" name="Picture 5" descr="image?binaryId=52984&amp;rendTypeI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1268413"/>
            <a:ext cx="4824412"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0"/>
            <a:ext cx="7772400" cy="914400"/>
          </a:xfrm>
        </p:spPr>
        <p:txBody>
          <a:bodyPr/>
          <a:lstStyle/>
          <a:p>
            <a:pPr eaLnBrk="1" hangingPunct="1"/>
            <a:r>
              <a:rPr lang="en-GB" sz="3200" b="1" smtClean="0"/>
              <a:t>Chimpanzees &amp; bipedalism</a:t>
            </a:r>
          </a:p>
        </p:txBody>
      </p:sp>
      <p:pic>
        <p:nvPicPr>
          <p:cNvPr id="4099" name="Picture 3" descr="chimp"/>
          <p:cNvPicPr>
            <a:picLocks noChangeAspect="1" noChangeArrowheads="1"/>
          </p:cNvPicPr>
          <p:nvPr/>
        </p:nvPicPr>
        <p:blipFill>
          <a:blip r:embed="rId2">
            <a:extLst>
              <a:ext uri="{28A0092B-C50C-407E-A947-70E740481C1C}">
                <a14:useLocalDpi xmlns:a14="http://schemas.microsoft.com/office/drawing/2010/main" val="0"/>
              </a:ext>
            </a:extLst>
          </a:blip>
          <a:srcRect b="3448"/>
          <a:stretch>
            <a:fillRect/>
          </a:stretch>
        </p:blipFill>
        <p:spPr bwMode="auto">
          <a:xfrm>
            <a:off x="457200" y="1066800"/>
            <a:ext cx="360521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chimp feed bip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066800"/>
            <a:ext cx="2047875"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7"/>
          <p:cNvSpPr txBox="1">
            <a:spLocks noChangeArrowheads="1"/>
          </p:cNvSpPr>
          <p:nvPr/>
        </p:nvSpPr>
        <p:spPr bwMode="auto">
          <a:xfrm>
            <a:off x="4343400" y="1371600"/>
            <a:ext cx="1981200" cy="37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sz="1400"/>
              <a:t>Chimpanzees use a variety of postures.  </a:t>
            </a:r>
          </a:p>
          <a:p>
            <a:pPr eaLnBrk="1" hangingPunct="1">
              <a:spcBef>
                <a:spcPct val="50000"/>
              </a:spcBef>
              <a:buFontTx/>
              <a:buNone/>
            </a:pPr>
            <a:r>
              <a:rPr lang="en-GB" sz="1400"/>
              <a:t>Their main mode of slow locomotion on the ground is knuckle-walking, as shown by the pair in the distance in the illustration on the left.</a:t>
            </a:r>
          </a:p>
          <a:p>
            <a:pPr eaLnBrk="1" hangingPunct="1">
              <a:spcBef>
                <a:spcPct val="50000"/>
              </a:spcBef>
              <a:buFontTx/>
              <a:buNone/>
            </a:pPr>
            <a:r>
              <a:rPr lang="en-GB" sz="1400"/>
              <a:t>Bipedal postures and, occasionally, brief periods of locomotion are seen most frequently during threat displays (left) or when feeding (right).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228600"/>
            <a:ext cx="7772400" cy="1143000"/>
          </a:xfrm>
        </p:spPr>
        <p:txBody>
          <a:bodyPr/>
          <a:lstStyle/>
          <a:p>
            <a:pPr eaLnBrk="1" hangingPunct="1"/>
            <a:r>
              <a:rPr lang="en-GB" sz="3200" b="1" smtClean="0"/>
              <a:t>Thermoregulatory model of bipedalism</a:t>
            </a:r>
          </a:p>
        </p:txBody>
      </p:sp>
      <p:pic>
        <p:nvPicPr>
          <p:cNvPr id="5123" name="Picture 3" descr="09-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895600"/>
            <a:ext cx="41148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thermoregulation bip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4810125"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5"/>
          <p:cNvSpPr txBox="1">
            <a:spLocks noChangeArrowheads="1"/>
          </p:cNvSpPr>
          <p:nvPr/>
        </p:nvSpPr>
        <p:spPr bwMode="auto">
          <a:xfrm>
            <a:off x="381000" y="3581400"/>
            <a:ext cx="4343400"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sz="1400"/>
              <a:t>The diagram above illustrates how bipedal locomotion helps an animal living in warm climates to keep cool – </a:t>
            </a:r>
            <a:br>
              <a:rPr lang="en-GB" sz="1400"/>
            </a:br>
            <a:r>
              <a:rPr lang="en-GB" sz="1400"/>
              <a:t>by reducing the amount of sunlight that falls on the body, </a:t>
            </a:r>
            <a:br>
              <a:rPr lang="en-GB" sz="1400"/>
            </a:br>
            <a:r>
              <a:rPr lang="en-GB" sz="1400"/>
              <a:t>by increasing the animal’s exposure to air movements </a:t>
            </a:r>
            <a:br>
              <a:rPr lang="en-GB" sz="1400"/>
            </a:br>
            <a:r>
              <a:rPr lang="en-GB" sz="1400"/>
              <a:t>and by immersing it in lower temperature air.</a:t>
            </a:r>
            <a:br>
              <a:rPr lang="en-GB" sz="1400"/>
            </a:br>
            <a:r>
              <a:rPr lang="en-GB" sz="1400"/>
              <a:t/>
            </a:r>
            <a:br>
              <a:rPr lang="en-GB" sz="1400"/>
            </a:br>
            <a:r>
              <a:rPr lang="en-GB" sz="1400"/>
              <a:t>Boyd &amp; Silk (2003) </a:t>
            </a:r>
          </a:p>
        </p:txBody>
      </p:sp>
      <p:sp>
        <p:nvSpPr>
          <p:cNvPr id="5126" name="Text Box 6"/>
          <p:cNvSpPr txBox="1">
            <a:spLocks noChangeArrowheads="1"/>
          </p:cNvSpPr>
          <p:nvPr/>
        </p:nvSpPr>
        <p:spPr bwMode="auto">
          <a:xfrm>
            <a:off x="5486400" y="1219200"/>
            <a:ext cx="32766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sz="1400"/>
              <a:t>The figure below shows that an upright stance means that a bipedal hominoid would absorb 60% less heat at midday than a quadrupedal hominoid.</a:t>
            </a:r>
          </a:p>
          <a:p>
            <a:pPr eaLnBrk="1" hangingPunct="1">
              <a:spcBef>
                <a:spcPct val="50000"/>
              </a:spcBef>
              <a:buFontTx/>
              <a:buNone/>
            </a:pPr>
            <a:endParaRPr lang="en-GB" sz="1400"/>
          </a:p>
          <a:p>
            <a:pPr eaLnBrk="1" hangingPunct="1">
              <a:spcBef>
                <a:spcPct val="50000"/>
              </a:spcBef>
              <a:buFontTx/>
              <a:buNone/>
            </a:pPr>
            <a:r>
              <a:rPr lang="en-GB" sz="1400"/>
              <a:t>Lewin &amp; Foley (2003) Figure 9.17</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0"/>
            <a:ext cx="7772400" cy="1143000"/>
          </a:xfrm>
        </p:spPr>
        <p:txBody>
          <a:bodyPr/>
          <a:lstStyle/>
          <a:p>
            <a:pPr algn="l" eaLnBrk="1" hangingPunct="1"/>
            <a:r>
              <a:rPr lang="en-GB" sz="3200" b="1" smtClean="0"/>
              <a:t>Habitat change</a:t>
            </a:r>
          </a:p>
        </p:txBody>
      </p:sp>
      <p:pic>
        <p:nvPicPr>
          <p:cNvPr id="6147" name="Picture 3" descr="09-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4419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Liz S9"/>
          <p:cNvPicPr>
            <a:picLocks noChangeAspect="1" noChangeArrowheads="1"/>
          </p:cNvPicPr>
          <p:nvPr/>
        </p:nvPicPr>
        <p:blipFill>
          <a:blip r:embed="rId3">
            <a:lum bright="6000"/>
            <a:grayscl/>
            <a:extLst>
              <a:ext uri="{28A0092B-C50C-407E-A947-70E740481C1C}">
                <a14:useLocalDpi xmlns:a14="http://schemas.microsoft.com/office/drawing/2010/main" val="0"/>
              </a:ext>
            </a:extLst>
          </a:blip>
          <a:srcRect l="11055" t="11453" r="11562" b="16969"/>
          <a:stretch>
            <a:fillRect/>
          </a:stretch>
        </p:blipFill>
        <p:spPr bwMode="auto">
          <a:xfrm>
            <a:off x="6172200" y="228600"/>
            <a:ext cx="2667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15  "/>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5105400" y="4191000"/>
            <a:ext cx="3657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6"/>
          <p:cNvSpPr txBox="1">
            <a:spLocks noChangeArrowheads="1"/>
          </p:cNvSpPr>
          <p:nvPr/>
        </p:nvSpPr>
        <p:spPr bwMode="auto">
          <a:xfrm>
            <a:off x="381000" y="3962400"/>
            <a:ext cx="4648200" cy="257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sz="1400"/>
              <a:t>In the latter part of the Miocene the forests start to break up because of climatic drying. As shown above, this means that the daily range of an ancestral hominin would no longer be encompassed by continuous forest. The two pictures on the right give impressions of the Afar region of Ethiopia at the beginning of the Pliocene, showing the clumps of woodland interspersed in more open habitat.</a:t>
            </a:r>
          </a:p>
          <a:p>
            <a:pPr eaLnBrk="1" hangingPunct="1">
              <a:spcBef>
                <a:spcPct val="50000"/>
              </a:spcBef>
              <a:buFontTx/>
              <a:buNone/>
            </a:pPr>
            <a:endParaRPr lang="en-GB" sz="1400"/>
          </a:p>
          <a:p>
            <a:pPr eaLnBrk="1" hangingPunct="1">
              <a:spcBef>
                <a:spcPct val="50000"/>
              </a:spcBef>
              <a:buFontTx/>
              <a:buNone/>
            </a:pPr>
            <a:r>
              <a:rPr lang="en-GB" sz="1200"/>
              <a:t>Figures (clockwise from top) from Lewin &amp; Foley (2003); Turner &amp; Anton (2004); Fleagle (1999).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23850" y="0"/>
            <a:ext cx="8569325" cy="1268413"/>
          </a:xfrm>
        </p:spPr>
        <p:txBody>
          <a:bodyPr/>
          <a:lstStyle/>
          <a:p>
            <a:pPr eaLnBrk="1" hangingPunct="1"/>
            <a:r>
              <a:rPr lang="en-NZ" sz="4000" b="1" smtClean="0"/>
              <a:t>Advantages &amp; disadvantages of bipedalism</a:t>
            </a:r>
            <a:r>
              <a:rPr lang="en-NZ" sz="2400" smtClean="0"/>
              <a:t> (page 204)</a:t>
            </a:r>
          </a:p>
        </p:txBody>
      </p:sp>
      <p:sp>
        <p:nvSpPr>
          <p:cNvPr id="45060" name="Rectangle 4"/>
          <p:cNvSpPr>
            <a:spLocks noGrp="1" noChangeArrowheads="1"/>
          </p:cNvSpPr>
          <p:nvPr>
            <p:ph type="body" sz="half" idx="1"/>
          </p:nvPr>
        </p:nvSpPr>
        <p:spPr>
          <a:xfrm>
            <a:off x="468313" y="1412875"/>
            <a:ext cx="4038600" cy="4784725"/>
          </a:xfrm>
        </p:spPr>
        <p:txBody>
          <a:bodyPr/>
          <a:lstStyle/>
          <a:p>
            <a:pPr eaLnBrk="1" hangingPunct="1">
              <a:buFontTx/>
              <a:buNone/>
            </a:pPr>
            <a:r>
              <a:rPr lang="en-NZ" b="1" smtClean="0"/>
              <a:t>Advantages</a:t>
            </a:r>
          </a:p>
          <a:p>
            <a:pPr eaLnBrk="1" hangingPunct="1"/>
            <a:r>
              <a:rPr lang="en-NZ" smtClean="0"/>
              <a:t>See further</a:t>
            </a:r>
          </a:p>
          <a:p>
            <a:pPr eaLnBrk="1" hangingPunct="1"/>
            <a:r>
              <a:rPr lang="en-NZ" smtClean="0"/>
              <a:t>Hands free</a:t>
            </a:r>
          </a:p>
          <a:p>
            <a:pPr eaLnBrk="1" hangingPunct="1"/>
            <a:r>
              <a:rPr lang="en-NZ" smtClean="0"/>
              <a:t>Carry baby, food</a:t>
            </a:r>
          </a:p>
          <a:p>
            <a:pPr eaLnBrk="1" hangingPunct="1"/>
            <a:r>
              <a:rPr lang="en-NZ" smtClean="0"/>
              <a:t>Throw stones</a:t>
            </a:r>
          </a:p>
          <a:p>
            <a:pPr eaLnBrk="1" hangingPunct="1"/>
            <a:r>
              <a:rPr lang="en-NZ" smtClean="0"/>
              <a:t>Keep cool (less sun, more wind)</a:t>
            </a:r>
          </a:p>
          <a:p>
            <a:pPr eaLnBrk="1" hangingPunct="1"/>
            <a:r>
              <a:rPr lang="en-NZ" smtClean="0"/>
              <a:t>Look bigger</a:t>
            </a:r>
          </a:p>
          <a:p>
            <a:pPr eaLnBrk="1" hangingPunct="1"/>
            <a:r>
              <a:rPr lang="en-NZ" smtClean="0"/>
              <a:t>Display sex organs</a:t>
            </a:r>
          </a:p>
        </p:txBody>
      </p:sp>
      <p:sp>
        <p:nvSpPr>
          <p:cNvPr id="45061" name="Rectangle 5"/>
          <p:cNvSpPr>
            <a:spLocks noGrp="1" noChangeArrowheads="1"/>
          </p:cNvSpPr>
          <p:nvPr>
            <p:ph type="body" sz="half" idx="2"/>
          </p:nvPr>
        </p:nvSpPr>
        <p:spPr>
          <a:xfrm>
            <a:off x="4643438" y="1484313"/>
            <a:ext cx="4038600" cy="4713287"/>
          </a:xfrm>
        </p:spPr>
        <p:txBody>
          <a:bodyPr/>
          <a:lstStyle/>
          <a:p>
            <a:pPr eaLnBrk="1" hangingPunct="1">
              <a:buFontTx/>
              <a:buNone/>
            </a:pPr>
            <a:r>
              <a:rPr lang="en-NZ" b="1" smtClean="0"/>
              <a:t>Disadvantages</a:t>
            </a:r>
          </a:p>
          <a:p>
            <a:pPr eaLnBrk="1" hangingPunct="1"/>
            <a:r>
              <a:rPr lang="en-NZ" smtClean="0"/>
              <a:t>Back ache</a:t>
            </a:r>
          </a:p>
          <a:p>
            <a:pPr eaLnBrk="1" hangingPunct="1"/>
            <a:r>
              <a:rPr lang="en-NZ" smtClean="0"/>
              <a:t>Birth problems</a:t>
            </a:r>
          </a:p>
          <a:p>
            <a:pPr eaLnBrk="1" hangingPunct="1"/>
            <a:r>
              <a:rPr lang="en-NZ" smtClean="0"/>
              <a:t>Takes time to learn</a:t>
            </a:r>
          </a:p>
          <a:p>
            <a:pPr eaLnBrk="1" hangingPunct="1"/>
            <a:r>
              <a:rPr lang="en-NZ" smtClean="0"/>
              <a:t>Varicose veins</a:t>
            </a:r>
          </a:p>
          <a:p>
            <a:pPr eaLnBrk="1" hangingPunct="1"/>
            <a:endParaRPr lang="en-NZ" smtClean="0"/>
          </a:p>
          <a:p>
            <a:pPr eaLnBrk="1" hangingPunct="1"/>
            <a:endParaRPr lang="en-NZ" smtClean="0"/>
          </a:p>
          <a:p>
            <a:pPr eaLnBrk="1" hangingPunct="1"/>
            <a:endParaRPr lang="en-NZ" smtClean="0"/>
          </a:p>
        </p:txBody>
      </p:sp>
      <p:pic>
        <p:nvPicPr>
          <p:cNvPr id="4506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4221163"/>
            <a:ext cx="363855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45058"/>
                                        </p:tgtEl>
                                        <p:attrNameLst>
                                          <p:attrName>style.visibility</p:attrName>
                                        </p:attrNameLst>
                                      </p:cBhvr>
                                      <p:to>
                                        <p:strVal val="visible"/>
                                      </p:to>
                                    </p:set>
                                    <p:animEffect transition="in" filter="fade">
                                      <p:cBhvr>
                                        <p:cTn id="7" dur="1000">
                                          <p:stCondLst>
                                            <p:cond delay="0"/>
                                          </p:stCondLst>
                                        </p:cTn>
                                        <p:tgtEl>
                                          <p:spTgt spid="45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45060">
                                            <p:txEl>
                                              <p:pRg st="0" end="0"/>
                                            </p:txEl>
                                          </p:spTgt>
                                        </p:tgtEl>
                                        <p:attrNameLst>
                                          <p:attrName>style.visibility</p:attrName>
                                        </p:attrNameLst>
                                      </p:cBhvr>
                                      <p:to>
                                        <p:strVal val="visible"/>
                                      </p:to>
                                    </p:set>
                                    <p:animEffect transition="in" filter="fade">
                                      <p:cBhvr>
                                        <p:cTn id="12" dur="500">
                                          <p:stCondLst>
                                            <p:cond delay="0"/>
                                          </p:stCondLst>
                                        </p:cTn>
                                        <p:tgtEl>
                                          <p:spTgt spid="4506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45060">
                                            <p:txEl>
                                              <p:pRg st="1" end="1"/>
                                            </p:txEl>
                                          </p:spTgt>
                                        </p:tgtEl>
                                        <p:attrNameLst>
                                          <p:attrName>style.visibility</p:attrName>
                                        </p:attrNameLst>
                                      </p:cBhvr>
                                      <p:to>
                                        <p:strVal val="visible"/>
                                      </p:to>
                                    </p:set>
                                    <p:animEffect transition="in" filter="fade">
                                      <p:cBhvr>
                                        <p:cTn id="17" dur="500">
                                          <p:stCondLst>
                                            <p:cond delay="0"/>
                                          </p:stCondLst>
                                        </p:cTn>
                                        <p:tgtEl>
                                          <p:spTgt spid="4506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45060">
                                            <p:txEl>
                                              <p:pRg st="2" end="2"/>
                                            </p:txEl>
                                          </p:spTgt>
                                        </p:tgtEl>
                                        <p:attrNameLst>
                                          <p:attrName>style.visibility</p:attrName>
                                        </p:attrNameLst>
                                      </p:cBhvr>
                                      <p:to>
                                        <p:strVal val="visible"/>
                                      </p:to>
                                    </p:set>
                                    <p:animEffect transition="in" filter="fade">
                                      <p:cBhvr>
                                        <p:cTn id="22" dur="500">
                                          <p:stCondLst>
                                            <p:cond delay="0"/>
                                          </p:stCondLst>
                                        </p:cTn>
                                        <p:tgtEl>
                                          <p:spTgt spid="45060">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45060">
                                            <p:txEl>
                                              <p:pRg st="3" end="3"/>
                                            </p:txEl>
                                          </p:spTgt>
                                        </p:tgtEl>
                                        <p:attrNameLst>
                                          <p:attrName>style.visibility</p:attrName>
                                        </p:attrNameLst>
                                      </p:cBhvr>
                                      <p:to>
                                        <p:strVal val="visible"/>
                                      </p:to>
                                    </p:set>
                                    <p:animEffect transition="in" filter="fade">
                                      <p:cBhvr>
                                        <p:cTn id="27" dur="500">
                                          <p:stCondLst>
                                            <p:cond delay="0"/>
                                          </p:stCondLst>
                                        </p:cTn>
                                        <p:tgtEl>
                                          <p:spTgt spid="45060">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45060">
                                            <p:txEl>
                                              <p:pRg st="4" end="4"/>
                                            </p:txEl>
                                          </p:spTgt>
                                        </p:tgtEl>
                                        <p:attrNameLst>
                                          <p:attrName>style.visibility</p:attrName>
                                        </p:attrNameLst>
                                      </p:cBhvr>
                                      <p:to>
                                        <p:strVal val="visible"/>
                                      </p:to>
                                    </p:set>
                                    <p:animEffect transition="in" filter="fade">
                                      <p:cBhvr>
                                        <p:cTn id="32" dur="500">
                                          <p:stCondLst>
                                            <p:cond delay="0"/>
                                          </p:stCondLst>
                                        </p:cTn>
                                        <p:tgtEl>
                                          <p:spTgt spid="45060">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45060">
                                            <p:txEl>
                                              <p:pRg st="5" end="5"/>
                                            </p:txEl>
                                          </p:spTgt>
                                        </p:tgtEl>
                                        <p:attrNameLst>
                                          <p:attrName>style.visibility</p:attrName>
                                        </p:attrNameLst>
                                      </p:cBhvr>
                                      <p:to>
                                        <p:strVal val="visible"/>
                                      </p:to>
                                    </p:set>
                                    <p:animEffect transition="in" filter="fade">
                                      <p:cBhvr>
                                        <p:cTn id="37" dur="500">
                                          <p:stCondLst>
                                            <p:cond delay="0"/>
                                          </p:stCondLst>
                                        </p:cTn>
                                        <p:tgtEl>
                                          <p:spTgt spid="45060">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iterate type="lt">
                                    <p:tmPct val="10000"/>
                                  </p:iterate>
                                  <p:childTnLst>
                                    <p:set>
                                      <p:cBhvr>
                                        <p:cTn id="41" dur="1" fill="hold">
                                          <p:stCondLst>
                                            <p:cond delay="0"/>
                                          </p:stCondLst>
                                        </p:cTn>
                                        <p:tgtEl>
                                          <p:spTgt spid="45060">
                                            <p:txEl>
                                              <p:pRg st="6" end="6"/>
                                            </p:txEl>
                                          </p:spTgt>
                                        </p:tgtEl>
                                        <p:attrNameLst>
                                          <p:attrName>style.visibility</p:attrName>
                                        </p:attrNameLst>
                                      </p:cBhvr>
                                      <p:to>
                                        <p:strVal val="visible"/>
                                      </p:to>
                                    </p:set>
                                    <p:animEffect transition="in" filter="fade">
                                      <p:cBhvr>
                                        <p:cTn id="42" dur="500">
                                          <p:stCondLst>
                                            <p:cond delay="0"/>
                                          </p:stCondLst>
                                        </p:cTn>
                                        <p:tgtEl>
                                          <p:spTgt spid="45060">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iterate type="lt">
                                    <p:tmPct val="10000"/>
                                  </p:iterate>
                                  <p:childTnLst>
                                    <p:set>
                                      <p:cBhvr>
                                        <p:cTn id="46" dur="1" fill="hold">
                                          <p:stCondLst>
                                            <p:cond delay="0"/>
                                          </p:stCondLst>
                                        </p:cTn>
                                        <p:tgtEl>
                                          <p:spTgt spid="45060">
                                            <p:txEl>
                                              <p:pRg st="7" end="7"/>
                                            </p:txEl>
                                          </p:spTgt>
                                        </p:tgtEl>
                                        <p:attrNameLst>
                                          <p:attrName>style.visibility</p:attrName>
                                        </p:attrNameLst>
                                      </p:cBhvr>
                                      <p:to>
                                        <p:strVal val="visible"/>
                                      </p:to>
                                    </p:set>
                                    <p:animEffect transition="in" filter="fade">
                                      <p:cBhvr>
                                        <p:cTn id="47" dur="500">
                                          <p:stCondLst>
                                            <p:cond delay="0"/>
                                          </p:stCondLst>
                                        </p:cTn>
                                        <p:tgtEl>
                                          <p:spTgt spid="45060">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iterate type="lt">
                                    <p:tmPct val="10000"/>
                                  </p:iterate>
                                  <p:childTnLst>
                                    <p:set>
                                      <p:cBhvr>
                                        <p:cTn id="51" dur="1" fill="hold">
                                          <p:stCondLst>
                                            <p:cond delay="0"/>
                                          </p:stCondLst>
                                        </p:cTn>
                                        <p:tgtEl>
                                          <p:spTgt spid="45061">
                                            <p:txEl>
                                              <p:pRg st="0" end="0"/>
                                            </p:txEl>
                                          </p:spTgt>
                                        </p:tgtEl>
                                        <p:attrNameLst>
                                          <p:attrName>style.visibility</p:attrName>
                                        </p:attrNameLst>
                                      </p:cBhvr>
                                      <p:to>
                                        <p:strVal val="visible"/>
                                      </p:to>
                                    </p:set>
                                    <p:animEffect transition="in" filter="fade">
                                      <p:cBhvr>
                                        <p:cTn id="52" dur="500">
                                          <p:stCondLst>
                                            <p:cond delay="0"/>
                                          </p:stCondLst>
                                        </p:cTn>
                                        <p:tgtEl>
                                          <p:spTgt spid="45061">
                                            <p:txEl>
                                              <p:pRg st="0" end="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iterate type="lt">
                                    <p:tmPct val="10000"/>
                                  </p:iterate>
                                  <p:childTnLst>
                                    <p:set>
                                      <p:cBhvr>
                                        <p:cTn id="56" dur="1" fill="hold">
                                          <p:stCondLst>
                                            <p:cond delay="0"/>
                                          </p:stCondLst>
                                        </p:cTn>
                                        <p:tgtEl>
                                          <p:spTgt spid="45061">
                                            <p:txEl>
                                              <p:pRg st="1" end="1"/>
                                            </p:txEl>
                                          </p:spTgt>
                                        </p:tgtEl>
                                        <p:attrNameLst>
                                          <p:attrName>style.visibility</p:attrName>
                                        </p:attrNameLst>
                                      </p:cBhvr>
                                      <p:to>
                                        <p:strVal val="visible"/>
                                      </p:to>
                                    </p:set>
                                    <p:animEffect transition="in" filter="fade">
                                      <p:cBhvr>
                                        <p:cTn id="57" dur="500">
                                          <p:stCondLst>
                                            <p:cond delay="0"/>
                                          </p:stCondLst>
                                        </p:cTn>
                                        <p:tgtEl>
                                          <p:spTgt spid="45061">
                                            <p:txEl>
                                              <p:pRg st="1" end="1"/>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45062"/>
                                        </p:tgtEl>
                                        <p:attrNameLst>
                                          <p:attrName>style.visibility</p:attrName>
                                        </p:attrNameLst>
                                      </p:cBhvr>
                                      <p:to>
                                        <p:strVal val="visible"/>
                                      </p:to>
                                    </p:set>
                                    <p:animEffect transition="in" filter="fade">
                                      <p:cBhvr>
                                        <p:cTn id="62" dur="2000"/>
                                        <p:tgtEl>
                                          <p:spTgt spid="4506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iterate type="lt">
                                    <p:tmPct val="10000"/>
                                  </p:iterate>
                                  <p:childTnLst>
                                    <p:set>
                                      <p:cBhvr>
                                        <p:cTn id="66" dur="1" fill="hold">
                                          <p:stCondLst>
                                            <p:cond delay="0"/>
                                          </p:stCondLst>
                                        </p:cTn>
                                        <p:tgtEl>
                                          <p:spTgt spid="45061">
                                            <p:txEl>
                                              <p:pRg st="2" end="2"/>
                                            </p:txEl>
                                          </p:spTgt>
                                        </p:tgtEl>
                                        <p:attrNameLst>
                                          <p:attrName>style.visibility</p:attrName>
                                        </p:attrNameLst>
                                      </p:cBhvr>
                                      <p:to>
                                        <p:strVal val="visible"/>
                                      </p:to>
                                    </p:set>
                                    <p:animEffect transition="in" filter="fade">
                                      <p:cBhvr>
                                        <p:cTn id="67" dur="500">
                                          <p:stCondLst>
                                            <p:cond delay="0"/>
                                          </p:stCondLst>
                                        </p:cTn>
                                        <p:tgtEl>
                                          <p:spTgt spid="45061">
                                            <p:txEl>
                                              <p:pRg st="2" end="2"/>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iterate type="lt">
                                    <p:tmPct val="10000"/>
                                  </p:iterate>
                                  <p:childTnLst>
                                    <p:set>
                                      <p:cBhvr>
                                        <p:cTn id="71" dur="1" fill="hold">
                                          <p:stCondLst>
                                            <p:cond delay="0"/>
                                          </p:stCondLst>
                                        </p:cTn>
                                        <p:tgtEl>
                                          <p:spTgt spid="45061">
                                            <p:txEl>
                                              <p:pRg st="3" end="3"/>
                                            </p:txEl>
                                          </p:spTgt>
                                        </p:tgtEl>
                                        <p:attrNameLst>
                                          <p:attrName>style.visibility</p:attrName>
                                        </p:attrNameLst>
                                      </p:cBhvr>
                                      <p:to>
                                        <p:strVal val="visible"/>
                                      </p:to>
                                    </p:set>
                                    <p:animEffect transition="in" filter="fade">
                                      <p:cBhvr>
                                        <p:cTn id="72" dur="500">
                                          <p:stCondLst>
                                            <p:cond delay="0"/>
                                          </p:stCondLst>
                                        </p:cTn>
                                        <p:tgtEl>
                                          <p:spTgt spid="45061">
                                            <p:txEl>
                                              <p:pRg st="3" end="3"/>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iterate type="lt">
                                    <p:tmPct val="10000"/>
                                  </p:iterate>
                                  <p:childTnLst>
                                    <p:set>
                                      <p:cBhvr>
                                        <p:cTn id="76" dur="1" fill="hold">
                                          <p:stCondLst>
                                            <p:cond delay="0"/>
                                          </p:stCondLst>
                                        </p:cTn>
                                        <p:tgtEl>
                                          <p:spTgt spid="45061">
                                            <p:txEl>
                                              <p:pRg st="4" end="4"/>
                                            </p:txEl>
                                          </p:spTgt>
                                        </p:tgtEl>
                                        <p:attrNameLst>
                                          <p:attrName>style.visibility</p:attrName>
                                        </p:attrNameLst>
                                      </p:cBhvr>
                                      <p:to>
                                        <p:strVal val="visible"/>
                                      </p:to>
                                    </p:set>
                                    <p:animEffect transition="in" filter="fade">
                                      <p:cBhvr>
                                        <p:cTn id="77" dur="500">
                                          <p:stCondLst>
                                            <p:cond delay="0"/>
                                          </p:stCondLst>
                                        </p:cTn>
                                        <p:tgtEl>
                                          <p:spTgt spid="4506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60" grpId="0" build="p"/>
      <p:bldP spid="4506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NZ" smtClean="0"/>
              <a:t>Gorilla skull</a:t>
            </a:r>
          </a:p>
        </p:txBody>
      </p:sp>
      <p:sp>
        <p:nvSpPr>
          <p:cNvPr id="8195" name="Rectangle 3"/>
          <p:cNvSpPr>
            <a:spLocks noGrp="1" noChangeArrowheads="1"/>
          </p:cNvSpPr>
          <p:nvPr>
            <p:ph type="body" idx="1"/>
          </p:nvPr>
        </p:nvSpPr>
        <p:spPr>
          <a:xfrm>
            <a:off x="457200" y="1600200"/>
            <a:ext cx="4043363" cy="4852988"/>
          </a:xfrm>
        </p:spPr>
        <p:txBody>
          <a:bodyPr/>
          <a:lstStyle/>
          <a:p>
            <a:pPr eaLnBrk="1" hangingPunct="1">
              <a:lnSpc>
                <a:spcPct val="90000"/>
              </a:lnSpc>
            </a:pPr>
            <a:r>
              <a:rPr lang="en-NZ" smtClean="0"/>
              <a:t>Nuchal crest</a:t>
            </a:r>
          </a:p>
          <a:p>
            <a:pPr eaLnBrk="1" hangingPunct="1">
              <a:lnSpc>
                <a:spcPct val="90000"/>
              </a:lnSpc>
            </a:pPr>
            <a:endParaRPr lang="en-NZ" smtClean="0"/>
          </a:p>
          <a:p>
            <a:pPr eaLnBrk="1" hangingPunct="1">
              <a:lnSpc>
                <a:spcPct val="90000"/>
              </a:lnSpc>
            </a:pPr>
            <a:r>
              <a:rPr lang="en-NZ" smtClean="0"/>
              <a:t>Sagittal crest</a:t>
            </a:r>
          </a:p>
          <a:p>
            <a:pPr eaLnBrk="1" hangingPunct="1">
              <a:lnSpc>
                <a:spcPct val="90000"/>
              </a:lnSpc>
            </a:pPr>
            <a:r>
              <a:rPr lang="en-NZ" smtClean="0"/>
              <a:t>Brow ridge</a:t>
            </a:r>
          </a:p>
          <a:p>
            <a:pPr eaLnBrk="1" hangingPunct="1">
              <a:lnSpc>
                <a:spcPct val="90000"/>
              </a:lnSpc>
            </a:pPr>
            <a:r>
              <a:rPr lang="en-NZ" smtClean="0"/>
              <a:t>Zygomatic arch (cheek bone)</a:t>
            </a:r>
          </a:p>
          <a:p>
            <a:pPr eaLnBrk="1" hangingPunct="1">
              <a:lnSpc>
                <a:spcPct val="90000"/>
              </a:lnSpc>
            </a:pPr>
            <a:r>
              <a:rPr lang="en-NZ" smtClean="0"/>
              <a:t>Canine teeth</a:t>
            </a:r>
          </a:p>
          <a:p>
            <a:pPr eaLnBrk="1" hangingPunct="1">
              <a:lnSpc>
                <a:spcPct val="90000"/>
              </a:lnSpc>
            </a:pPr>
            <a:endParaRPr lang="en-NZ" smtClean="0"/>
          </a:p>
          <a:p>
            <a:pPr eaLnBrk="1" hangingPunct="1">
              <a:lnSpc>
                <a:spcPct val="90000"/>
              </a:lnSpc>
            </a:pPr>
            <a:r>
              <a:rPr lang="en-NZ" smtClean="0"/>
              <a:t>Diastema (gap)</a:t>
            </a:r>
          </a:p>
        </p:txBody>
      </p:sp>
      <p:pic>
        <p:nvPicPr>
          <p:cNvPr id="8196" name="Picture 6" descr="246594_s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1412875"/>
            <a:ext cx="4498975"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Line 7"/>
          <p:cNvSpPr>
            <a:spLocks noChangeShapeType="1"/>
          </p:cNvSpPr>
          <p:nvPr/>
        </p:nvSpPr>
        <p:spPr bwMode="auto">
          <a:xfrm>
            <a:off x="3276600" y="1916113"/>
            <a:ext cx="1800225" cy="504825"/>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9464" name="Line 8"/>
          <p:cNvSpPr>
            <a:spLocks noChangeShapeType="1"/>
          </p:cNvSpPr>
          <p:nvPr/>
        </p:nvSpPr>
        <p:spPr bwMode="auto">
          <a:xfrm flipV="1">
            <a:off x="3419475" y="2492375"/>
            <a:ext cx="2808288" cy="504825"/>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9465" name="Line 9"/>
          <p:cNvSpPr>
            <a:spLocks noChangeShapeType="1"/>
          </p:cNvSpPr>
          <p:nvPr/>
        </p:nvSpPr>
        <p:spPr bwMode="auto">
          <a:xfrm>
            <a:off x="3851275" y="4005263"/>
            <a:ext cx="1728788" cy="71437"/>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9466" name="Line 10"/>
          <p:cNvSpPr>
            <a:spLocks noChangeShapeType="1"/>
          </p:cNvSpPr>
          <p:nvPr/>
        </p:nvSpPr>
        <p:spPr bwMode="auto">
          <a:xfrm>
            <a:off x="3276600" y="5013325"/>
            <a:ext cx="3455988" cy="71438"/>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9467" name="Line 11"/>
          <p:cNvSpPr>
            <a:spLocks noChangeShapeType="1"/>
          </p:cNvSpPr>
          <p:nvPr/>
        </p:nvSpPr>
        <p:spPr bwMode="auto">
          <a:xfrm flipV="1">
            <a:off x="3779838" y="5157788"/>
            <a:ext cx="3240087" cy="1008062"/>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9468" name="Line 12"/>
          <p:cNvSpPr>
            <a:spLocks noChangeShapeType="1"/>
          </p:cNvSpPr>
          <p:nvPr/>
        </p:nvSpPr>
        <p:spPr bwMode="auto">
          <a:xfrm flipV="1">
            <a:off x="2987675" y="3068638"/>
            <a:ext cx="3097213" cy="4318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9463"/>
                                        </p:tgtEl>
                                        <p:attrNameLst>
                                          <p:attrName>style.visibility</p:attrName>
                                        </p:attrNameLst>
                                      </p:cBhvr>
                                      <p:to>
                                        <p:strVal val="visible"/>
                                      </p:to>
                                    </p:set>
                                    <p:animEffect transition="in" filter="dissolve">
                                      <p:cBhvr>
                                        <p:cTn id="7" dur="500"/>
                                        <p:tgtEl>
                                          <p:spTgt spid="19463"/>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9464"/>
                                        </p:tgtEl>
                                        <p:attrNameLst>
                                          <p:attrName>style.visibility</p:attrName>
                                        </p:attrNameLst>
                                      </p:cBhvr>
                                      <p:to>
                                        <p:strVal val="visible"/>
                                      </p:to>
                                    </p:set>
                                    <p:animEffect transition="in" filter="dissolve">
                                      <p:cBhvr>
                                        <p:cTn id="11" dur="500"/>
                                        <p:tgtEl>
                                          <p:spTgt spid="19464"/>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9465"/>
                                        </p:tgtEl>
                                        <p:attrNameLst>
                                          <p:attrName>style.visibility</p:attrName>
                                        </p:attrNameLst>
                                      </p:cBhvr>
                                      <p:to>
                                        <p:strVal val="visible"/>
                                      </p:to>
                                    </p:set>
                                    <p:animEffect transition="in" filter="dissolve">
                                      <p:cBhvr>
                                        <p:cTn id="15" dur="500"/>
                                        <p:tgtEl>
                                          <p:spTgt spid="19465"/>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9466"/>
                                        </p:tgtEl>
                                        <p:attrNameLst>
                                          <p:attrName>style.visibility</p:attrName>
                                        </p:attrNameLst>
                                      </p:cBhvr>
                                      <p:to>
                                        <p:strVal val="visible"/>
                                      </p:to>
                                    </p:set>
                                    <p:animEffect transition="in" filter="dissolve">
                                      <p:cBhvr>
                                        <p:cTn id="19" dur="500"/>
                                        <p:tgtEl>
                                          <p:spTgt spid="19466"/>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9467"/>
                                        </p:tgtEl>
                                        <p:attrNameLst>
                                          <p:attrName>style.visibility</p:attrName>
                                        </p:attrNameLst>
                                      </p:cBhvr>
                                      <p:to>
                                        <p:strVal val="visible"/>
                                      </p:to>
                                    </p:set>
                                    <p:animEffect transition="in" filter="dissolve">
                                      <p:cBhvr>
                                        <p:cTn id="22" dur="500"/>
                                        <p:tgtEl>
                                          <p:spTgt spid="19467"/>
                                        </p:tgtEl>
                                      </p:cBhvr>
                                    </p:animEffect>
                                  </p:childTnLst>
                                </p:cTn>
                              </p:par>
                            </p:childTnLst>
                          </p:cTn>
                        </p:par>
                        <p:par>
                          <p:cTn id="23" fill="hold" nodeType="afterGroup">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19468"/>
                                        </p:tgtEl>
                                        <p:attrNameLst>
                                          <p:attrName>style.visibility</p:attrName>
                                        </p:attrNameLst>
                                      </p:cBhvr>
                                      <p:to>
                                        <p:strVal val="visible"/>
                                      </p:to>
                                    </p:set>
                                    <p:animEffect transition="in" filter="dissolve">
                                      <p:cBhvr>
                                        <p:cTn id="26" dur="500"/>
                                        <p:tgtEl>
                                          <p:spTgt spid="19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animBg="1"/>
      <p:bldP spid="19464" grpId="0" animBg="1"/>
      <p:bldP spid="19465" grpId="0" animBg="1"/>
      <p:bldP spid="19466" grpId="0" animBg="1"/>
      <p:bldP spid="19467" grpId="0" animBg="1"/>
      <p:bldP spid="1946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NZ" smtClean="0"/>
              <a:t>Another Gorilla</a:t>
            </a:r>
          </a:p>
        </p:txBody>
      </p:sp>
      <p:sp>
        <p:nvSpPr>
          <p:cNvPr id="20483" name="Rectangle 3"/>
          <p:cNvSpPr>
            <a:spLocks noGrp="1" noChangeArrowheads="1"/>
          </p:cNvSpPr>
          <p:nvPr>
            <p:ph type="body" idx="1"/>
          </p:nvPr>
        </p:nvSpPr>
        <p:spPr>
          <a:xfrm>
            <a:off x="457200" y="1600200"/>
            <a:ext cx="4259263" cy="4525963"/>
          </a:xfrm>
        </p:spPr>
        <p:txBody>
          <a:bodyPr/>
          <a:lstStyle/>
          <a:p>
            <a:pPr eaLnBrk="1" hangingPunct="1"/>
            <a:r>
              <a:rPr lang="en-NZ" smtClean="0"/>
              <a:t>U-shaped dental arcade</a:t>
            </a:r>
          </a:p>
          <a:p>
            <a:pPr eaLnBrk="1" hangingPunct="1"/>
            <a:r>
              <a:rPr lang="en-NZ" smtClean="0"/>
              <a:t>Zygomatic arch</a:t>
            </a:r>
          </a:p>
          <a:p>
            <a:pPr eaLnBrk="1" hangingPunct="1"/>
            <a:endParaRPr lang="en-NZ" smtClean="0"/>
          </a:p>
          <a:p>
            <a:pPr eaLnBrk="1" hangingPunct="1"/>
            <a:r>
              <a:rPr lang="en-NZ" smtClean="0"/>
              <a:t>Occipital condyle</a:t>
            </a:r>
          </a:p>
          <a:p>
            <a:pPr eaLnBrk="1" hangingPunct="1"/>
            <a:endParaRPr lang="en-NZ" smtClean="0"/>
          </a:p>
          <a:p>
            <a:pPr eaLnBrk="1" hangingPunct="1"/>
            <a:r>
              <a:rPr lang="en-NZ" smtClean="0"/>
              <a:t>Foramen magnum</a:t>
            </a: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1268413"/>
            <a:ext cx="3816350"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Line 6"/>
          <p:cNvSpPr>
            <a:spLocks noChangeShapeType="1"/>
          </p:cNvSpPr>
          <p:nvPr/>
        </p:nvSpPr>
        <p:spPr bwMode="auto">
          <a:xfrm>
            <a:off x="3924300" y="1989138"/>
            <a:ext cx="2160588" cy="287337"/>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0488" name="AutoShape 8"/>
          <p:cNvSpPr>
            <a:spLocks/>
          </p:cNvSpPr>
          <p:nvPr/>
        </p:nvSpPr>
        <p:spPr bwMode="auto">
          <a:xfrm rot="5400000">
            <a:off x="5795962" y="2060576"/>
            <a:ext cx="1800225" cy="1079500"/>
          </a:xfrm>
          <a:prstGeom prst="leftBracket">
            <a:avLst>
              <a:gd name="adj" fmla="val 2495"/>
            </a:avLst>
          </a:prstGeom>
          <a:noFill/>
          <a:ln w="571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20489" name="Line 9"/>
          <p:cNvSpPr>
            <a:spLocks noChangeShapeType="1"/>
          </p:cNvSpPr>
          <p:nvPr/>
        </p:nvSpPr>
        <p:spPr bwMode="auto">
          <a:xfrm>
            <a:off x="3708400" y="2997200"/>
            <a:ext cx="1511300" cy="4318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0490" name="Line 10"/>
          <p:cNvSpPr>
            <a:spLocks noChangeShapeType="1"/>
          </p:cNvSpPr>
          <p:nvPr/>
        </p:nvSpPr>
        <p:spPr bwMode="auto">
          <a:xfrm>
            <a:off x="3851275" y="4292600"/>
            <a:ext cx="2520950" cy="1008063"/>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0491" name="Line 11"/>
          <p:cNvSpPr>
            <a:spLocks noChangeShapeType="1"/>
          </p:cNvSpPr>
          <p:nvPr/>
        </p:nvSpPr>
        <p:spPr bwMode="auto">
          <a:xfrm>
            <a:off x="4284663" y="5516563"/>
            <a:ext cx="2447925" cy="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0482"/>
                                        </p:tgtEl>
                                        <p:attrNameLst>
                                          <p:attrName>style.visibility</p:attrName>
                                        </p:attrNameLst>
                                      </p:cBhvr>
                                      <p:to>
                                        <p:strVal val="visible"/>
                                      </p:to>
                                    </p:set>
                                    <p:animEffect transition="in" filter="fade">
                                      <p:cBhvr>
                                        <p:cTn id="7" dur="1000">
                                          <p:stCondLst>
                                            <p:cond delay="0"/>
                                          </p:stCondLst>
                                        </p:cTn>
                                        <p:tgtEl>
                                          <p:spTgt spid="2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fade">
                                      <p:cBhvr>
                                        <p:cTn id="12" dur="500">
                                          <p:stCondLst>
                                            <p:cond delay="0"/>
                                          </p:stCondLst>
                                        </p:cTn>
                                        <p:tgtEl>
                                          <p:spTgt spid="204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486"/>
                                        </p:tgtEl>
                                        <p:attrNameLst>
                                          <p:attrName>style.visibility</p:attrName>
                                        </p:attrNameLst>
                                      </p:cBhvr>
                                      <p:to>
                                        <p:strVal val="visible"/>
                                      </p:to>
                                    </p:set>
                                    <p:animEffect transition="in" filter="dissolve">
                                      <p:cBhvr>
                                        <p:cTn id="17" dur="500"/>
                                        <p:tgtEl>
                                          <p:spTgt spid="20486"/>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0488"/>
                                        </p:tgtEl>
                                        <p:attrNameLst>
                                          <p:attrName>style.visibility</p:attrName>
                                        </p:attrNameLst>
                                      </p:cBhvr>
                                      <p:to>
                                        <p:strVal val="visible"/>
                                      </p:to>
                                    </p:set>
                                    <p:animEffect transition="in" filter="dissolve">
                                      <p:cBhvr>
                                        <p:cTn id="20" dur="500"/>
                                        <p:tgtEl>
                                          <p:spTgt spid="2048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iterate type="lt">
                                    <p:tmPct val="10000"/>
                                  </p:iterate>
                                  <p:childTnLst>
                                    <p:set>
                                      <p:cBhvr>
                                        <p:cTn id="24" dur="1" fill="hold">
                                          <p:stCondLst>
                                            <p:cond delay="0"/>
                                          </p:stCondLst>
                                        </p:cTn>
                                        <p:tgtEl>
                                          <p:spTgt spid="20483">
                                            <p:txEl>
                                              <p:pRg st="1" end="1"/>
                                            </p:txEl>
                                          </p:spTgt>
                                        </p:tgtEl>
                                        <p:attrNameLst>
                                          <p:attrName>style.visibility</p:attrName>
                                        </p:attrNameLst>
                                      </p:cBhvr>
                                      <p:to>
                                        <p:strVal val="visible"/>
                                      </p:to>
                                    </p:set>
                                    <p:animEffect transition="in" filter="fade">
                                      <p:cBhvr>
                                        <p:cTn id="25" dur="500">
                                          <p:stCondLst>
                                            <p:cond delay="0"/>
                                          </p:stCondLst>
                                        </p:cTn>
                                        <p:tgtEl>
                                          <p:spTgt spid="20483">
                                            <p:txEl>
                                              <p:pRg st="1" end="1"/>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0489"/>
                                        </p:tgtEl>
                                        <p:attrNameLst>
                                          <p:attrName>style.visibility</p:attrName>
                                        </p:attrNameLst>
                                      </p:cBhvr>
                                      <p:to>
                                        <p:strVal val="visible"/>
                                      </p:to>
                                    </p:set>
                                    <p:animEffect transition="in" filter="dissolve">
                                      <p:cBhvr>
                                        <p:cTn id="28" dur="500"/>
                                        <p:tgtEl>
                                          <p:spTgt spid="2048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iterate type="lt">
                                    <p:tmPct val="10000"/>
                                  </p:iterate>
                                  <p:childTnLst>
                                    <p:set>
                                      <p:cBhvr>
                                        <p:cTn id="32" dur="1" fill="hold">
                                          <p:stCondLst>
                                            <p:cond delay="0"/>
                                          </p:stCondLst>
                                        </p:cTn>
                                        <p:tgtEl>
                                          <p:spTgt spid="20483">
                                            <p:txEl>
                                              <p:pRg st="3" end="3"/>
                                            </p:txEl>
                                          </p:spTgt>
                                        </p:tgtEl>
                                        <p:attrNameLst>
                                          <p:attrName>style.visibility</p:attrName>
                                        </p:attrNameLst>
                                      </p:cBhvr>
                                      <p:to>
                                        <p:strVal val="visible"/>
                                      </p:to>
                                    </p:set>
                                    <p:animEffect transition="in" filter="fade">
                                      <p:cBhvr>
                                        <p:cTn id="33" dur="500">
                                          <p:stCondLst>
                                            <p:cond delay="0"/>
                                          </p:stCondLst>
                                        </p:cTn>
                                        <p:tgtEl>
                                          <p:spTgt spid="20483">
                                            <p:txEl>
                                              <p:pRg st="3" end="3"/>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20490"/>
                                        </p:tgtEl>
                                        <p:attrNameLst>
                                          <p:attrName>style.visibility</p:attrName>
                                        </p:attrNameLst>
                                      </p:cBhvr>
                                      <p:to>
                                        <p:strVal val="visible"/>
                                      </p:to>
                                    </p:set>
                                    <p:animEffect transition="in" filter="dissolve">
                                      <p:cBhvr>
                                        <p:cTn id="36" dur="500"/>
                                        <p:tgtEl>
                                          <p:spTgt spid="2049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iterate type="lt">
                                    <p:tmPct val="10000"/>
                                  </p:iterate>
                                  <p:childTnLst>
                                    <p:set>
                                      <p:cBhvr>
                                        <p:cTn id="40" dur="1" fill="hold">
                                          <p:stCondLst>
                                            <p:cond delay="0"/>
                                          </p:stCondLst>
                                        </p:cTn>
                                        <p:tgtEl>
                                          <p:spTgt spid="20483">
                                            <p:txEl>
                                              <p:pRg st="5" end="5"/>
                                            </p:txEl>
                                          </p:spTgt>
                                        </p:tgtEl>
                                        <p:attrNameLst>
                                          <p:attrName>style.visibility</p:attrName>
                                        </p:attrNameLst>
                                      </p:cBhvr>
                                      <p:to>
                                        <p:strVal val="visible"/>
                                      </p:to>
                                    </p:set>
                                    <p:animEffect transition="in" filter="fade">
                                      <p:cBhvr>
                                        <p:cTn id="41" dur="500">
                                          <p:stCondLst>
                                            <p:cond delay="0"/>
                                          </p:stCondLst>
                                        </p:cTn>
                                        <p:tgtEl>
                                          <p:spTgt spid="20483">
                                            <p:txEl>
                                              <p:pRg st="5" end="5"/>
                                            </p:txEl>
                                          </p:spTgt>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20491"/>
                                        </p:tgtEl>
                                        <p:attrNameLst>
                                          <p:attrName>style.visibility</p:attrName>
                                        </p:attrNameLst>
                                      </p:cBhvr>
                                      <p:to>
                                        <p:strVal val="visible"/>
                                      </p:to>
                                    </p:set>
                                    <p:animEffect transition="in" filter="dissolve">
                                      <p:cBhvr>
                                        <p:cTn id="44" dur="500"/>
                                        <p:tgtEl>
                                          <p:spTgt spid="20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P spid="20486" grpId="0" animBg="1"/>
      <p:bldP spid="20488" grpId="0" animBg="1"/>
      <p:bldP spid="20489" grpId="0" animBg="1"/>
      <p:bldP spid="20490" grpId="0" animBg="1"/>
      <p:bldP spid="2049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en-US" smtClean="0"/>
          </a:p>
        </p:txBody>
      </p:sp>
      <p:sp>
        <p:nvSpPr>
          <p:cNvPr id="10243" name="Rectangle 3"/>
          <p:cNvSpPr>
            <a:spLocks noGrp="1" noChangeArrowheads="1"/>
          </p:cNvSpPr>
          <p:nvPr>
            <p:ph type="body" idx="1"/>
          </p:nvPr>
        </p:nvSpPr>
        <p:spPr/>
        <p:txBody>
          <a:bodyPr/>
          <a:lstStyle/>
          <a:p>
            <a:pPr eaLnBrk="1" hangingPunct="1"/>
            <a:endParaRPr lang="en-US" smtClean="0"/>
          </a:p>
        </p:txBody>
      </p:sp>
      <p:pic>
        <p:nvPicPr>
          <p:cNvPr id="10244" name="Picture 5" descr="Chimp%20afarensis%20human%20tee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484313"/>
            <a:ext cx="7632700" cy="451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778</TotalTime>
  <Words>724</Words>
  <Application>Microsoft Office PowerPoint</Application>
  <PresentationFormat>On-screen Show (4:3)</PresentationFormat>
  <Paragraphs>99</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Default Design</vt:lpstr>
      <vt:lpstr>Comparing Humans &amp; Apes</vt:lpstr>
      <vt:lpstr>Why Bipedalism?</vt:lpstr>
      <vt:lpstr>Chimpanzees &amp; bipedalism</vt:lpstr>
      <vt:lpstr>Thermoregulatory model of bipedalism</vt:lpstr>
      <vt:lpstr>Habitat change</vt:lpstr>
      <vt:lpstr>Advantages &amp; disadvantages of bipedalism (page 204)</vt:lpstr>
      <vt:lpstr>Gorilla skull</vt:lpstr>
      <vt:lpstr>Another Gorilla</vt:lpstr>
      <vt:lpstr>PowerPoint Presentation</vt:lpstr>
      <vt:lpstr>The position of the foramen magnum</vt:lpstr>
      <vt:lpstr>PowerPoint Presentation</vt:lpstr>
      <vt:lpstr>PowerPoint Presentation</vt:lpstr>
      <vt:lpstr>Comparison</vt:lpstr>
      <vt:lpstr>The Spine</vt:lpstr>
      <vt:lpstr>Ape/human Comparison</vt:lpstr>
      <vt:lpstr>Centre of gravity</vt:lpstr>
      <vt:lpstr>Bonobo and human pelvis</vt:lpstr>
      <vt:lpstr>The Pelvis</vt:lpstr>
      <vt:lpstr>Valgus Angle</vt:lpstr>
      <vt:lpstr>The knee</vt:lpstr>
      <vt:lpstr>Feet</vt:lpstr>
      <vt:lpstr>Human and gorilla feet</vt:lpstr>
      <vt:lpstr>Orangutan and Human</vt:lpstr>
      <vt:lpstr>PowerPoint Presentation</vt:lpstr>
      <vt:lpstr>Hands</vt:lpstr>
      <vt:lpstr>Get a grip</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Wood</dc:creator>
  <cp:lastModifiedBy>Rick Wood</cp:lastModifiedBy>
  <cp:revision>25</cp:revision>
  <dcterms:created xsi:type="dcterms:W3CDTF">2007-10-23T07:41:02Z</dcterms:created>
  <dcterms:modified xsi:type="dcterms:W3CDTF">2013-08-29T08:43:15Z</dcterms:modified>
</cp:coreProperties>
</file>